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62" r:id="rId4"/>
    <p:sldId id="263" r:id="rId5"/>
    <p:sldId id="264" r:id="rId6"/>
    <p:sldId id="265" r:id="rId7"/>
    <p:sldId id="258" r:id="rId8"/>
    <p:sldId id="259" r:id="rId9"/>
    <p:sldId id="260" r:id="rId10"/>
    <p:sldId id="275" r:id="rId11"/>
    <p:sldId id="276" r:id="rId12"/>
    <p:sldId id="277" r:id="rId13"/>
    <p:sldId id="278" r:id="rId14"/>
    <p:sldId id="279" r:id="rId15"/>
    <p:sldId id="261" r:id="rId16"/>
    <p:sldId id="274"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0"/>
    <p:restoredTop sz="87843"/>
  </p:normalViewPr>
  <p:slideViewPr>
    <p:cSldViewPr snapToGrid="0">
      <p:cViewPr>
        <p:scale>
          <a:sx n="40" d="100"/>
          <a:sy n="40" d="100"/>
        </p:scale>
        <p:origin x="90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0912"/>
          <c:y val="4.4423700000000003E-2"/>
          <c:w val="0.88408799999999998"/>
          <c:h val="0.70264300000000002"/>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Much worse</c:v>
                </c:pt>
                <c:pt idx="1">
                  <c:v>Worse</c:v>
                </c:pt>
                <c:pt idx="2">
                  <c:v>About the same</c:v>
                </c:pt>
                <c:pt idx="3">
                  <c:v>Better</c:v>
                </c:pt>
                <c:pt idx="4">
                  <c:v>Much better</c:v>
                </c:pt>
              </c:strCache>
            </c:strRef>
          </c:cat>
          <c:val>
            <c:numRef>
              <c:f>Sheet1!$B$2:$F$2</c:f>
              <c:numCache>
                <c:formatCode>General</c:formatCode>
                <c:ptCount val="5"/>
                <c:pt idx="0">
                  <c:v>0.1</c:v>
                </c:pt>
                <c:pt idx="1">
                  <c:v>0.45</c:v>
                </c:pt>
                <c:pt idx="2">
                  <c:v>0.38</c:v>
                </c:pt>
                <c:pt idx="3">
                  <c:v>0.05</c:v>
                </c:pt>
                <c:pt idx="4">
                  <c:v>0</c:v>
                </c:pt>
              </c:numCache>
            </c:numRef>
          </c:val>
          <c:extLst>
            <c:ext xmlns:c16="http://schemas.microsoft.com/office/drawing/2014/chart" uri="{C3380CC4-5D6E-409C-BE32-E72D297353CC}">
              <c16:uniqueId val="{00000000-A4FB-504E-98E1-10864B47D47A}"/>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2700000"/>
          <a:lstStyle/>
          <a:p>
            <a:pPr>
              <a:defRPr sz="2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0912"/>
          <c:y val="5.5524700000000003E-2"/>
          <c:w val="0.88408799999999998"/>
          <c:h val="0.85169700000000004"/>
        </c:manualLayout>
      </c:layout>
      <c:barChart>
        <c:barDir val="col"/>
        <c:grouping val="clustered"/>
        <c:varyColors val="0"/>
        <c:ser>
          <c:idx val="0"/>
          <c:order val="0"/>
          <c:tx>
            <c:strRef>
              <c:f>Sheet1!$A$2</c:f>
            </c:strRef>
          </c:tx>
          <c:spPr>
            <a:solidFill>
              <a:srgbClr val="FF2600"/>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Very Concerned</c:v>
                </c:pt>
                <c:pt idx="1">
                  <c:v>Somewhat concerned</c:v>
                </c:pt>
                <c:pt idx="2">
                  <c:v>Not concerned at all</c:v>
                </c:pt>
              </c:strCache>
            </c:strRef>
          </c:cat>
          <c:val>
            <c:numRef>
              <c:f>Sheet1!$B$2:$D$2</c:f>
              <c:numCache>
                <c:formatCode>General</c:formatCode>
                <c:ptCount val="3"/>
                <c:pt idx="0">
                  <c:v>0.61</c:v>
                </c:pt>
                <c:pt idx="1">
                  <c:v>0.33</c:v>
                </c:pt>
                <c:pt idx="2">
                  <c:v>0.02</c:v>
                </c:pt>
              </c:numCache>
            </c:numRef>
          </c:val>
          <c:extLst>
            <c:ext xmlns:c16="http://schemas.microsoft.com/office/drawing/2014/chart" uri="{C3380CC4-5D6E-409C-BE32-E72D297353CC}">
              <c16:uniqueId val="{00000000-D2C6-4F4C-8FF6-82726EF2F461}"/>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17499999999999999"/>
        <c:minorUnit val="8.7499999999999994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866300000000001"/>
          <c:y val="6.0497299999999997E-2"/>
          <c:w val="0.85633700000000001"/>
          <c:h val="0.84714699999999998"/>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Recreation</c:v>
                </c:pt>
                <c:pt idx="1">
                  <c:v>Environmental</c:v>
                </c:pt>
                <c:pt idx="2">
                  <c:v>Property values</c:v>
                </c:pt>
                <c:pt idx="3">
                  <c:v>Unsightlyness</c:v>
                </c:pt>
              </c:strCache>
            </c:strRef>
          </c:cat>
          <c:val>
            <c:numRef>
              <c:f>Sheet1!$B$2:$E$2</c:f>
              <c:numCache>
                <c:formatCode>General</c:formatCode>
                <c:ptCount val="4"/>
                <c:pt idx="0">
                  <c:v>0.89</c:v>
                </c:pt>
                <c:pt idx="1">
                  <c:v>0.85</c:v>
                </c:pt>
                <c:pt idx="2">
                  <c:v>0.56999999999999995</c:v>
                </c:pt>
                <c:pt idx="3">
                  <c:v>0.49</c:v>
                </c:pt>
              </c:numCache>
            </c:numRef>
          </c:val>
          <c:extLst>
            <c:ext xmlns:c16="http://schemas.microsoft.com/office/drawing/2014/chart" uri="{C3380CC4-5D6E-409C-BE32-E72D297353CC}">
              <c16:uniqueId val="{00000000-12E2-4A44-B0AE-2787A2685019}"/>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5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22500000000000001"/>
        <c:minorUnit val="0.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22905"/>
          <c:y val="4.2058499999999999E-2"/>
          <c:w val="0.87209499999999995"/>
          <c:h val="0.64210699999999998"/>
        </c:manualLayout>
      </c:layout>
      <c:barChart>
        <c:barDir val="col"/>
        <c:grouping val="clustered"/>
        <c:varyColors val="0"/>
        <c:ser>
          <c:idx val="0"/>
          <c:order val="0"/>
          <c:tx>
            <c:strRef>
              <c:f>Sheet1!$A$2</c:f>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Much worse than map</c:v>
                </c:pt>
                <c:pt idx="1">
                  <c:v>Worse than map</c:v>
                </c:pt>
                <c:pt idx="2">
                  <c:v>Map is accurate</c:v>
                </c:pt>
                <c:pt idx="3">
                  <c:v>Better than map</c:v>
                </c:pt>
                <c:pt idx="4">
                  <c:v>Much better than map</c:v>
                </c:pt>
              </c:strCache>
            </c:strRef>
          </c:cat>
          <c:val>
            <c:numRef>
              <c:f>Sheet1!$B$2:$F$2</c:f>
              <c:numCache>
                <c:formatCode>General</c:formatCode>
                <c:ptCount val="5"/>
                <c:pt idx="0">
                  <c:v>0</c:v>
                </c:pt>
                <c:pt idx="1">
                  <c:v>0.09</c:v>
                </c:pt>
                <c:pt idx="2">
                  <c:v>0.62</c:v>
                </c:pt>
                <c:pt idx="3">
                  <c:v>0.13</c:v>
                </c:pt>
                <c:pt idx="4">
                  <c:v>0.02</c:v>
                </c:pt>
              </c:numCache>
            </c:numRef>
          </c:val>
          <c:extLst>
            <c:ext xmlns:c16="http://schemas.microsoft.com/office/drawing/2014/chart" uri="{C3380CC4-5D6E-409C-BE32-E72D297353CC}">
              <c16:uniqueId val="{00000000-4CDA-5943-A9D0-41898DD63016}"/>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2700000"/>
          <a:lstStyle/>
          <a:p>
            <a:pPr>
              <a:defRPr sz="25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17499999999999999"/>
        <c:minorUnit val="8.7499999999999994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1331400000000003E-2"/>
          <c:y val="7.0683899999999994E-2"/>
          <c:w val="0.47903400000000002"/>
          <c:h val="0.81299699999999997"/>
        </c:manualLayout>
      </c:layout>
      <c:barChart>
        <c:barDir val="col"/>
        <c:grouping val="stacked"/>
        <c:varyColors val="0"/>
        <c:ser>
          <c:idx val="0"/>
          <c:order val="0"/>
          <c:tx>
            <c:strRef>
              <c:f>Sheet1!$A$2</c:f>
              <c:strCache>
                <c:ptCount val="1"/>
                <c:pt idx="0">
                  <c:v>Strongly agree </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000000"/>
                    </a:solidFill>
                    <a:latin typeface="Helvetica Neu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Good idea</c:v>
                </c:pt>
                <c:pt idx="1">
                  <c:v>I plan to follow them</c:v>
                </c:pt>
              </c:strCache>
            </c:strRef>
          </c:cat>
          <c:val>
            <c:numRef>
              <c:f>Sheet1!$B$2:$C$2</c:f>
              <c:numCache>
                <c:formatCode>General</c:formatCode>
                <c:ptCount val="2"/>
                <c:pt idx="0">
                  <c:v>0.56000000000000005</c:v>
                </c:pt>
                <c:pt idx="1">
                  <c:v>0.84</c:v>
                </c:pt>
              </c:numCache>
            </c:numRef>
          </c:val>
          <c:extLst>
            <c:ext xmlns:c16="http://schemas.microsoft.com/office/drawing/2014/chart" uri="{C3380CC4-5D6E-409C-BE32-E72D297353CC}">
              <c16:uniqueId val="{00000000-3F91-ED42-A604-596117CD344C}"/>
            </c:ext>
          </c:extLst>
        </c:ser>
        <c:ser>
          <c:idx val="1"/>
          <c:order val="1"/>
          <c:tx>
            <c:strRef>
              <c:f>Sheet1!$A$3</c:f>
              <c:strCache>
                <c:ptCount val="1"/>
                <c:pt idx="0">
                  <c:v>Somewhat agree</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000000"/>
                    </a:solidFill>
                    <a:latin typeface="Helvetica Neu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Good idea</c:v>
                </c:pt>
                <c:pt idx="1">
                  <c:v>I plan to follow them</c:v>
                </c:pt>
              </c:strCache>
            </c:strRef>
          </c:cat>
          <c:val>
            <c:numRef>
              <c:f>Sheet1!$B$3:$C$3</c:f>
              <c:numCache>
                <c:formatCode>General</c:formatCode>
                <c:ptCount val="2"/>
                <c:pt idx="0">
                  <c:v>0.32</c:v>
                </c:pt>
                <c:pt idx="1">
                  <c:v>0.14000000000000001</c:v>
                </c:pt>
              </c:numCache>
            </c:numRef>
          </c:val>
          <c:extLst>
            <c:ext xmlns:c16="http://schemas.microsoft.com/office/drawing/2014/chart" uri="{C3380CC4-5D6E-409C-BE32-E72D297353CC}">
              <c16:uniqueId val="{00000001-3F91-ED42-A604-596117CD344C}"/>
            </c:ext>
          </c:extLst>
        </c:ser>
        <c:ser>
          <c:idx val="2"/>
          <c:order val="2"/>
          <c:tx>
            <c:strRef>
              <c:f>Sheet1!$A$4</c:f>
              <c:strCache>
                <c:ptCount val="1"/>
                <c:pt idx="0">
                  <c:v>Strongly disagree</c:v>
                </c:pt>
              </c:strCache>
            </c:strRef>
          </c:tx>
          <c:spPr>
            <a:solidFill>
              <a:srgbClr val="929292"/>
            </a:solidFill>
            <a:ln w="12700" cap="flat">
              <a:noFill/>
              <a:miter lim="400000"/>
            </a:ln>
            <a:effectLst/>
          </c:spPr>
          <c:invertIfNegative val="0"/>
          <c:cat>
            <c:strRef>
              <c:f>Sheet1!$B$1:$C$1</c:f>
              <c:strCache>
                <c:ptCount val="2"/>
                <c:pt idx="0">
                  <c:v>Good idea</c:v>
                </c:pt>
                <c:pt idx="1">
                  <c:v>I plan to follow them</c:v>
                </c:pt>
              </c:strCache>
            </c:strRef>
          </c:cat>
          <c:val>
            <c:numRef>
              <c:f>Sheet1!$B$4:$C$4</c:f>
              <c:numCache>
                <c:formatCode>General</c:formatCode>
                <c:ptCount val="2"/>
                <c:pt idx="0">
                  <c:v>0</c:v>
                </c:pt>
                <c:pt idx="1">
                  <c:v>0</c:v>
                </c:pt>
              </c:numCache>
            </c:numRef>
          </c:val>
          <c:extLst>
            <c:ext xmlns:c16="http://schemas.microsoft.com/office/drawing/2014/chart" uri="{C3380CC4-5D6E-409C-BE32-E72D297353CC}">
              <c16:uniqueId val="{00000002-3F91-ED42-A604-596117CD344C}"/>
            </c:ext>
          </c:extLst>
        </c:ser>
        <c:ser>
          <c:idx val="3"/>
          <c:order val="3"/>
          <c:tx>
            <c:strRef>
              <c:f>Sheet1!$A$5</c:f>
              <c:strCache>
                <c:ptCount val="1"/>
                <c:pt idx="0">
                  <c:v>Somewhat disagree</c:v>
                </c:pt>
              </c:strCache>
            </c:strRef>
          </c:tx>
          <c:spPr>
            <a:solidFill>
              <a:srgbClr val="F8BA00"/>
            </a:solidFill>
            <a:ln w="12700" cap="flat">
              <a:noFill/>
              <a:miter lim="400000"/>
            </a:ln>
            <a:effectLst/>
          </c:spPr>
          <c:invertIfNegative val="0"/>
          <c:cat>
            <c:strRef>
              <c:f>Sheet1!$B$1:$C$1</c:f>
              <c:strCache>
                <c:ptCount val="2"/>
                <c:pt idx="0">
                  <c:v>Good idea</c:v>
                </c:pt>
                <c:pt idx="1">
                  <c:v>I plan to follow them</c:v>
                </c:pt>
              </c:strCache>
            </c:strRef>
          </c:cat>
          <c:val>
            <c:numRef>
              <c:f>Sheet1!$B$5:$C$5</c:f>
              <c:numCache>
                <c:formatCode>General</c:formatCode>
                <c:ptCount val="2"/>
                <c:pt idx="0">
                  <c:v>0.02</c:v>
                </c:pt>
                <c:pt idx="1">
                  <c:v>0</c:v>
                </c:pt>
              </c:numCache>
            </c:numRef>
          </c:val>
          <c:extLst>
            <c:ext xmlns:c16="http://schemas.microsoft.com/office/drawing/2014/chart" uri="{C3380CC4-5D6E-409C-BE32-E72D297353CC}">
              <c16:uniqueId val="{00000003-3F91-ED42-A604-596117CD344C}"/>
            </c:ext>
          </c:extLst>
        </c:ser>
        <c:dLbls>
          <c:showLegendKey val="0"/>
          <c:showVal val="0"/>
          <c:showCatName val="0"/>
          <c:showSerName val="0"/>
          <c:showPercent val="0"/>
          <c:showBubbleSize val="0"/>
        </c:dLbls>
        <c:gapWidth val="22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25"/>
        <c:minorUnit val="0.125"/>
      </c:valAx>
      <c:spPr>
        <a:noFill/>
        <a:ln w="12700" cap="flat">
          <a:noFill/>
          <a:miter lim="400000"/>
        </a:ln>
        <a:effectLst/>
      </c:spPr>
    </c:plotArea>
    <c:legend>
      <c:legendPos val="r"/>
      <c:layout>
        <c:manualLayout>
          <c:xMode val="edge"/>
          <c:yMode val="edge"/>
          <c:x val="0.62304300000000001"/>
          <c:y val="0.41041699999999998"/>
          <c:w val="0.37695699999999999"/>
          <c:h val="0.30773499999999998"/>
        </c:manualLayout>
      </c:layout>
      <c:overlay val="1"/>
      <c:spPr>
        <a:noFill/>
        <a:ln w="12700" cap="flat">
          <a:noFill/>
          <a:miter lim="400000"/>
        </a:ln>
        <a:effectLst/>
      </c:spPr>
      <c:txPr>
        <a:bodyPr rot="0"/>
        <a:lstStyle/>
        <a:p>
          <a:pPr>
            <a:defRPr sz="34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8397899999999998E-2"/>
          <c:y val="7.0683899999999994E-2"/>
          <c:w val="0.54829000000000006"/>
          <c:h val="0.81299699999999997"/>
        </c:manualLayout>
      </c:layout>
      <c:barChart>
        <c:barDir val="col"/>
        <c:grouping val="stacked"/>
        <c:varyColors val="0"/>
        <c:ser>
          <c:idx val="0"/>
          <c:order val="0"/>
          <c:tx>
            <c:strRef>
              <c:f>Sheet1!$A$2</c:f>
              <c:strCache>
                <c:ptCount val="1"/>
                <c:pt idx="0">
                  <c:v>Strongly</c:v>
                </c:pt>
              </c:strCache>
            </c:strRef>
          </c:tx>
          <c:spPr>
            <a:solidFill>
              <a:schemeClr val="accent1"/>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Helvetica Neu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Agree</c:v>
                </c:pt>
                <c:pt idx="1">
                  <c:v>Disagree</c:v>
                </c:pt>
                <c:pt idx="2">
                  <c:v>Neither</c:v>
                </c:pt>
              </c:strCache>
            </c:strRef>
          </c:cat>
          <c:val>
            <c:numRef>
              <c:f>Sheet1!$B$2:$D$2</c:f>
              <c:numCache>
                <c:formatCode>General</c:formatCode>
                <c:ptCount val="2"/>
                <c:pt idx="0">
                  <c:v>0.24</c:v>
                </c:pt>
                <c:pt idx="1">
                  <c:v>0.04</c:v>
                </c:pt>
              </c:numCache>
            </c:numRef>
          </c:val>
          <c:extLst>
            <c:ext xmlns:c16="http://schemas.microsoft.com/office/drawing/2014/chart" uri="{C3380CC4-5D6E-409C-BE32-E72D297353CC}">
              <c16:uniqueId val="{00000000-431A-0C4A-83AE-FBA29124ED94}"/>
            </c:ext>
          </c:extLst>
        </c:ser>
        <c:ser>
          <c:idx val="1"/>
          <c:order val="1"/>
          <c:tx>
            <c:strRef>
              <c:f>Sheet1!$A$3</c:f>
              <c:strCache>
                <c:ptCount val="1"/>
                <c:pt idx="0">
                  <c:v>Neither</c:v>
                </c:pt>
              </c:strCache>
            </c:strRef>
          </c:tx>
          <c:spPr>
            <a:solidFill>
              <a:srgbClr val="5D9648"/>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Helvetica Neu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Agree</c:v>
                </c:pt>
                <c:pt idx="1">
                  <c:v>Disagree</c:v>
                </c:pt>
                <c:pt idx="2">
                  <c:v>Neither</c:v>
                </c:pt>
              </c:strCache>
            </c:strRef>
          </c:cat>
          <c:val>
            <c:numRef>
              <c:f>Sheet1!$B$3:$D$3</c:f>
              <c:numCache>
                <c:formatCode>General</c:formatCode>
                <c:ptCount val="3"/>
                <c:pt idx="2">
                  <c:v>0.24</c:v>
                </c:pt>
              </c:numCache>
            </c:numRef>
          </c:val>
          <c:extLst>
            <c:ext xmlns:c16="http://schemas.microsoft.com/office/drawing/2014/chart" uri="{C3380CC4-5D6E-409C-BE32-E72D297353CC}">
              <c16:uniqueId val="{00000001-431A-0C4A-83AE-FBA29124ED94}"/>
            </c:ext>
          </c:extLst>
        </c:ser>
        <c:ser>
          <c:idx val="2"/>
          <c:order val="2"/>
          <c:tx>
            <c:strRef>
              <c:f>Sheet1!$A$4</c:f>
              <c:strCache>
                <c:ptCount val="1"/>
                <c:pt idx="0">
                  <c:v>Somewhat</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Helvetica Neu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Agree</c:v>
                </c:pt>
                <c:pt idx="1">
                  <c:v>Disagree</c:v>
                </c:pt>
                <c:pt idx="2">
                  <c:v>Neither</c:v>
                </c:pt>
              </c:strCache>
            </c:strRef>
          </c:cat>
          <c:val>
            <c:numRef>
              <c:f>Sheet1!$B$4:$D$4</c:f>
              <c:numCache>
                <c:formatCode>General</c:formatCode>
                <c:ptCount val="2"/>
                <c:pt idx="0">
                  <c:v>0.36</c:v>
                </c:pt>
                <c:pt idx="1">
                  <c:v>0.16</c:v>
                </c:pt>
              </c:numCache>
            </c:numRef>
          </c:val>
          <c:extLst>
            <c:ext xmlns:c16="http://schemas.microsoft.com/office/drawing/2014/chart" uri="{C3380CC4-5D6E-409C-BE32-E72D297353CC}">
              <c16:uniqueId val="{00000002-431A-0C4A-83AE-FBA29124ED94}"/>
            </c:ext>
          </c:extLst>
        </c:ser>
        <c:dLbls>
          <c:showLegendKey val="0"/>
          <c:showVal val="0"/>
          <c:showCatName val="0"/>
          <c:showSerName val="0"/>
          <c:showPercent val="0"/>
          <c:showBubbleSize val="0"/>
        </c:dLbls>
        <c:gapWidth val="11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15"/>
        <c:minorUnit val="7.4999999999999997E-2"/>
      </c:valAx>
      <c:spPr>
        <a:noFill/>
        <a:ln w="12700" cap="flat">
          <a:noFill/>
          <a:miter lim="400000"/>
        </a:ln>
        <a:effectLst/>
      </c:spPr>
    </c:plotArea>
    <c:legend>
      <c:legendPos val="r"/>
      <c:layout>
        <c:manualLayout>
          <c:xMode val="edge"/>
          <c:yMode val="edge"/>
          <c:x val="0.71523599999999998"/>
          <c:y val="0.406499"/>
          <c:w val="0.28476400000000002"/>
          <c:h val="0.23705200000000001"/>
        </c:manualLayout>
      </c:layout>
      <c:overlay val="1"/>
      <c:spPr>
        <a:noFill/>
        <a:ln w="12700" cap="flat">
          <a:noFill/>
          <a:miter lim="400000"/>
        </a:ln>
        <a:effectLst/>
      </c:spPr>
      <c:txPr>
        <a:bodyPr rot="0"/>
        <a:lstStyle/>
        <a:p>
          <a:pPr>
            <a:defRPr sz="34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0.17406</cdr:x>
      <cdr:y>0.14209</cdr:y>
    </cdr:from>
    <cdr:to>
      <cdr:x>0.21426</cdr:x>
      <cdr:y>0.30214</cdr:y>
    </cdr:to>
    <cdr:sp macro="" textlink="">
      <cdr:nvSpPr>
        <cdr:cNvPr id="2" name="TextBox 1">
          <a:extLst xmlns:a="http://schemas.openxmlformats.org/drawingml/2006/main">
            <a:ext uri="{FF2B5EF4-FFF2-40B4-BE49-F238E27FC236}">
              <a16:creationId xmlns:a16="http://schemas.microsoft.com/office/drawing/2014/main" id="{66FE4E21-6F26-94FE-709D-CF50AD7320C1}"/>
            </a:ext>
          </a:extLst>
        </cdr:cNvPr>
        <cdr:cNvSpPr txBox="1"/>
      </cdr:nvSpPr>
      <cdr:spPr>
        <a:xfrm xmlns:a="http://schemas.openxmlformats.org/drawingml/2006/main">
          <a:off x="3610859" y="996891"/>
          <a:ext cx="833992" cy="112287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l" defTabSz="2438338" rtl="0" fontAlgn="auto" latinLnBrk="0" hangingPunct="0">
            <a:lnSpc>
              <a:spcPct val="90000"/>
            </a:lnSpc>
            <a:spcBef>
              <a:spcPts val="4500"/>
            </a:spcBef>
            <a:spcAft>
              <a:spcPts val="0"/>
            </a:spcAft>
            <a:buClrTx/>
            <a:buSzTx/>
            <a:buFontTx/>
            <a:buNone/>
            <a:tabLst/>
          </a:pPr>
          <a:r>
            <a:rPr kumimoji="0" lang="en-US" sz="3200" b="0" i="0" u="none" strike="noStrike" kern="1200" cap="none" spc="0" normalizeH="0" baseline="0" dirty="0">
              <a:ln>
                <a:noFill/>
              </a:ln>
              <a:solidFill>
                <a:srgbClr val="000000"/>
              </a:solidFill>
              <a:effectLst/>
              <a:uFillTx/>
              <a:latin typeface="+mn-lt"/>
              <a:ea typeface="+mn-ea"/>
              <a:cs typeface="+mn-cs"/>
              <a:sym typeface="Helvetica Neue"/>
            </a:rPr>
            <a:t>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xfrm>
            <a:off x="381000" y="685800"/>
            <a:ext cx="6096000" cy="3429000"/>
          </a:xfrm>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pPr marL="279400" indent="-279400">
              <a:lnSpc>
                <a:spcPct val="117999"/>
              </a:lnSpc>
              <a:buSzPct val="123000"/>
              <a:buChar char="•"/>
            </a:pPr>
            <a:r>
              <a:rPr dirty="0"/>
              <a:t>Thanks for joining today</a:t>
            </a:r>
          </a:p>
          <a:p>
            <a:pPr marL="279400" indent="-279400">
              <a:lnSpc>
                <a:spcPct val="117999"/>
              </a:lnSpc>
              <a:buSzPct val="123000"/>
              <a:buChar char="•"/>
            </a:pPr>
            <a:r>
              <a:rPr dirty="0"/>
              <a:t>We’re here to talk about how the association is responding to the milfoil issue facing all of us on lac </a:t>
            </a:r>
            <a:r>
              <a:rPr dirty="0" err="1"/>
              <a:t>notre</a:t>
            </a:r>
            <a:r>
              <a:rPr dirty="0"/>
              <a:t>-dame</a:t>
            </a:r>
          </a:p>
          <a:p>
            <a:pPr marL="279400" indent="-279400">
              <a:lnSpc>
                <a:spcPct val="117999"/>
              </a:lnSpc>
              <a:buSzPct val="123000"/>
              <a:buChar char="•"/>
            </a:pPr>
            <a:r>
              <a:rPr dirty="0"/>
              <a:t>Le </a:t>
            </a:r>
            <a:r>
              <a:rPr dirty="0" err="1"/>
              <a:t>myriophylle</a:t>
            </a:r>
            <a:r>
              <a:rPr dirty="0"/>
              <a:t> à </a:t>
            </a:r>
            <a:r>
              <a:rPr dirty="0" err="1"/>
              <a:t>épis</a:t>
            </a:r>
            <a:r>
              <a:rPr dirty="0"/>
              <a:t> </a:t>
            </a:r>
            <a:r>
              <a:rPr dirty="0" err="1"/>
              <a:t>est</a:t>
            </a:r>
            <a:r>
              <a:rPr dirty="0"/>
              <a:t> </a:t>
            </a:r>
            <a:r>
              <a:rPr dirty="0" err="1"/>
              <a:t>une</a:t>
            </a:r>
            <a:r>
              <a:rPr dirty="0"/>
              <a:t> </a:t>
            </a:r>
            <a:r>
              <a:rPr dirty="0" err="1"/>
              <a:t>plante</a:t>
            </a:r>
            <a:r>
              <a:rPr dirty="0"/>
              <a:t> </a:t>
            </a:r>
            <a:r>
              <a:rPr dirty="0" err="1"/>
              <a:t>aquatique</a:t>
            </a:r>
            <a:r>
              <a:rPr dirty="0"/>
              <a:t> </a:t>
            </a:r>
            <a:r>
              <a:rPr dirty="0" err="1"/>
              <a:t>envahissante</a:t>
            </a:r>
            <a:r>
              <a:rPr dirty="0"/>
              <a:t> </a:t>
            </a:r>
            <a:r>
              <a:rPr dirty="0" err="1"/>
              <a:t>persistante</a:t>
            </a:r>
            <a:r>
              <a:rPr dirty="0"/>
              <a:t> / Eurasian Milfoil is a persistent invasive aquatic plant</a:t>
            </a:r>
          </a:p>
          <a:p>
            <a:pPr marL="279400" indent="-279400">
              <a:lnSpc>
                <a:spcPct val="117999"/>
              </a:lnSpc>
              <a:buSzPct val="123000"/>
              <a:buChar char="•"/>
            </a:pPr>
            <a:r>
              <a:rPr dirty="0" err="1"/>
              <a:t>Réduit</a:t>
            </a:r>
            <a:r>
              <a:rPr dirty="0"/>
              <a:t> la </a:t>
            </a:r>
            <a:r>
              <a:rPr dirty="0" err="1"/>
              <a:t>biodiversité</a:t>
            </a:r>
            <a:r>
              <a:rPr dirty="0"/>
              <a:t> / Reduces biodiversity </a:t>
            </a:r>
          </a:p>
          <a:p>
            <a:pPr marL="279400" indent="-279400">
              <a:lnSpc>
                <a:spcPct val="117999"/>
              </a:lnSpc>
              <a:buSzPct val="123000"/>
              <a:buChar char="•"/>
            </a:pPr>
            <a:r>
              <a:rPr dirty="0" err="1"/>
              <a:t>Diminue</a:t>
            </a:r>
            <a:r>
              <a:rPr dirty="0"/>
              <a:t> les </a:t>
            </a:r>
            <a:r>
              <a:rPr dirty="0" err="1"/>
              <a:t>niveaux</a:t>
            </a:r>
            <a:r>
              <a:rPr dirty="0"/>
              <a:t> </a:t>
            </a:r>
            <a:r>
              <a:rPr dirty="0" err="1"/>
              <a:t>d'oxygène</a:t>
            </a:r>
            <a:r>
              <a:rPr dirty="0"/>
              <a:t> dans </a:t>
            </a:r>
            <a:r>
              <a:rPr dirty="0" err="1"/>
              <a:t>l'eau</a:t>
            </a:r>
            <a:r>
              <a:rPr dirty="0"/>
              <a:t> / Diminishes oxygen levels in the water </a:t>
            </a:r>
          </a:p>
          <a:p>
            <a:pPr marL="279400" indent="-279400">
              <a:lnSpc>
                <a:spcPct val="117999"/>
              </a:lnSpc>
              <a:buSzPct val="123000"/>
              <a:buChar char="•"/>
            </a:pPr>
            <a:r>
              <a:rPr dirty="0" err="1"/>
              <a:t>Peut</a:t>
            </a:r>
            <a:r>
              <a:rPr dirty="0"/>
              <a:t> </a:t>
            </a:r>
            <a:r>
              <a:rPr dirty="0" err="1"/>
              <a:t>créer</a:t>
            </a:r>
            <a:r>
              <a:rPr dirty="0"/>
              <a:t> des eaux </a:t>
            </a:r>
            <a:r>
              <a:rPr dirty="0" err="1"/>
              <a:t>stagnantes</a:t>
            </a:r>
            <a:r>
              <a:rPr dirty="0"/>
              <a:t>, un habitat </a:t>
            </a:r>
            <a:r>
              <a:rPr dirty="0" err="1"/>
              <a:t>idéal</a:t>
            </a:r>
            <a:r>
              <a:rPr dirty="0"/>
              <a:t> pour les </a:t>
            </a:r>
            <a:r>
              <a:rPr dirty="0" err="1"/>
              <a:t>moustiques</a:t>
            </a:r>
            <a:r>
              <a:rPr dirty="0"/>
              <a:t> / Can create stagnant water, an ideal habitat for mosquitoes</a:t>
            </a:r>
          </a:p>
          <a:p>
            <a:pPr marL="279400" indent="-279400">
              <a:lnSpc>
                <a:spcPct val="117999"/>
              </a:lnSpc>
              <a:buSzPct val="123000"/>
              <a:buChar char="•"/>
            </a:pPr>
            <a:r>
              <a:rPr dirty="0" err="1"/>
              <a:t>Entrave</a:t>
            </a:r>
            <a:r>
              <a:rPr dirty="0"/>
              <a:t> les </a:t>
            </a:r>
            <a:r>
              <a:rPr dirty="0" err="1"/>
              <a:t>activités</a:t>
            </a:r>
            <a:r>
              <a:rPr dirty="0"/>
              <a:t> de </a:t>
            </a:r>
            <a:r>
              <a:rPr dirty="0" err="1"/>
              <a:t>loisirs</a:t>
            </a:r>
            <a:r>
              <a:rPr dirty="0"/>
              <a:t> </a:t>
            </a:r>
            <a:r>
              <a:rPr dirty="0" err="1"/>
              <a:t>comme</a:t>
            </a:r>
            <a:r>
              <a:rPr dirty="0"/>
              <a:t> la natation, la navigation de </a:t>
            </a:r>
            <a:r>
              <a:rPr dirty="0" err="1"/>
              <a:t>plaisance</a:t>
            </a:r>
            <a:r>
              <a:rPr dirty="0"/>
              <a:t> et la </a:t>
            </a:r>
            <a:r>
              <a:rPr dirty="0" err="1"/>
              <a:t>pêche</a:t>
            </a:r>
            <a:r>
              <a:rPr dirty="0"/>
              <a:t> / Hinders recreational activities like swimming, boating and fishing</a:t>
            </a:r>
          </a:p>
          <a:p>
            <a:pPr marL="279400" indent="-279400">
              <a:lnSpc>
                <a:spcPct val="117999"/>
              </a:lnSpc>
              <a:buSzPct val="123000"/>
              <a:buChar char="•"/>
            </a:pPr>
            <a:r>
              <a:rPr dirty="0"/>
              <a:t>Fait </a:t>
            </a:r>
            <a:r>
              <a:rPr dirty="0" err="1"/>
              <a:t>baisser</a:t>
            </a:r>
            <a:r>
              <a:rPr dirty="0"/>
              <a:t> la </a:t>
            </a:r>
            <a:r>
              <a:rPr dirty="0" err="1"/>
              <a:t>valeur</a:t>
            </a:r>
            <a:r>
              <a:rPr dirty="0"/>
              <a:t> des </a:t>
            </a:r>
            <a:r>
              <a:rPr dirty="0" err="1"/>
              <a:t>propriétés</a:t>
            </a:r>
            <a:r>
              <a:rPr dirty="0"/>
              <a:t> / Drives down property values </a:t>
            </a:r>
          </a:p>
          <a:p>
            <a:pPr marL="279400" indent="-279400">
              <a:lnSpc>
                <a:spcPct val="117999"/>
              </a:lnSpc>
              <a:buSzPct val="123000"/>
              <a:buChar char="•"/>
            </a:pPr>
            <a:r>
              <a:rPr dirty="0"/>
              <a:t>Se </a:t>
            </a:r>
            <a:r>
              <a:rPr dirty="0" err="1"/>
              <a:t>propage</a:t>
            </a:r>
            <a:r>
              <a:rPr dirty="0"/>
              <a:t> </a:t>
            </a:r>
            <a:r>
              <a:rPr dirty="0" err="1"/>
              <a:t>rapidement</a:t>
            </a:r>
            <a:r>
              <a:rPr dirty="0"/>
              <a:t> et </a:t>
            </a:r>
            <a:r>
              <a:rPr dirty="0" err="1"/>
              <a:t>facilement</a:t>
            </a:r>
            <a:r>
              <a:rPr dirty="0"/>
              <a:t> / Spreads quickly and easily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371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067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414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290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986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996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783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CA" sz="2200" dirty="0">
                <a:effectLst/>
                <a:latin typeface="+mn-lt"/>
                <a:ea typeface="+mn-ea"/>
                <a:cs typeface="+mn-cs"/>
                <a:sym typeface="Helvetica Neue"/>
              </a:rPr>
              <a:t>Le </a:t>
            </a:r>
            <a:r>
              <a:rPr lang="en-CA" sz="2200" dirty="0" err="1">
                <a:effectLst/>
                <a:latin typeface="+mn-lt"/>
                <a:ea typeface="+mn-ea"/>
                <a:cs typeface="+mn-cs"/>
                <a:sym typeface="Helvetica Neue"/>
              </a:rPr>
              <a:t>myriophylle</a:t>
            </a:r>
            <a:r>
              <a:rPr lang="en-CA" sz="2200" dirty="0">
                <a:effectLst/>
                <a:latin typeface="+mn-lt"/>
                <a:ea typeface="+mn-ea"/>
                <a:cs typeface="+mn-cs"/>
                <a:sym typeface="Helvetica Neue"/>
              </a:rPr>
              <a:t> à </a:t>
            </a:r>
            <a:r>
              <a:rPr lang="en-CA" sz="2200" dirty="0" err="1">
                <a:effectLst/>
                <a:latin typeface="+mn-lt"/>
                <a:ea typeface="+mn-ea"/>
                <a:cs typeface="+mn-cs"/>
                <a:sym typeface="Helvetica Neue"/>
              </a:rPr>
              <a:t>épis</a:t>
            </a:r>
            <a:r>
              <a:rPr lang="en-CA" sz="2200" dirty="0">
                <a:effectLst/>
                <a:latin typeface="+mn-lt"/>
                <a:ea typeface="+mn-ea"/>
                <a:cs typeface="+mn-cs"/>
                <a:sym typeface="Helvetica Neue"/>
              </a:rPr>
              <a:t> </a:t>
            </a:r>
            <a:r>
              <a:rPr lang="en-CA" sz="2200" dirty="0" err="1">
                <a:effectLst/>
                <a:latin typeface="+mn-lt"/>
                <a:ea typeface="+mn-ea"/>
                <a:cs typeface="+mn-cs"/>
                <a:sym typeface="Helvetica Neue"/>
              </a:rPr>
              <a:t>est</a:t>
            </a:r>
            <a:r>
              <a:rPr lang="en-CA" sz="2200" dirty="0">
                <a:effectLst/>
                <a:latin typeface="+mn-lt"/>
                <a:ea typeface="+mn-ea"/>
                <a:cs typeface="+mn-cs"/>
                <a:sym typeface="Helvetica Neue"/>
              </a:rPr>
              <a:t> </a:t>
            </a:r>
            <a:r>
              <a:rPr lang="en-CA" sz="2200" b="1" dirty="0" err="1">
                <a:effectLst/>
                <a:latin typeface="+mn-lt"/>
                <a:ea typeface="+mn-ea"/>
                <a:cs typeface="+mn-cs"/>
                <a:sym typeface="Helvetica Neue"/>
              </a:rPr>
              <a:t>une</a:t>
            </a:r>
            <a:r>
              <a:rPr lang="en-CA" sz="2200" b="1" dirty="0">
                <a:effectLst/>
                <a:latin typeface="+mn-lt"/>
                <a:ea typeface="+mn-ea"/>
                <a:cs typeface="+mn-cs"/>
                <a:sym typeface="Helvetica Neue"/>
              </a:rPr>
              <a:t> </a:t>
            </a:r>
            <a:r>
              <a:rPr lang="en-CA" sz="2200" b="1" dirty="0" err="1">
                <a:effectLst/>
                <a:latin typeface="+mn-lt"/>
                <a:ea typeface="+mn-ea"/>
                <a:cs typeface="+mn-cs"/>
                <a:sym typeface="Helvetica Neue"/>
              </a:rPr>
              <a:t>plante</a:t>
            </a:r>
            <a:r>
              <a:rPr lang="en-CA" sz="2200" b="1" dirty="0">
                <a:effectLst/>
                <a:latin typeface="+mn-lt"/>
                <a:ea typeface="+mn-ea"/>
                <a:cs typeface="+mn-cs"/>
                <a:sym typeface="Helvetica Neue"/>
              </a:rPr>
              <a:t> </a:t>
            </a:r>
            <a:r>
              <a:rPr lang="en-CA" sz="2200" b="1" dirty="0" err="1">
                <a:effectLst/>
                <a:latin typeface="+mn-lt"/>
                <a:ea typeface="+mn-ea"/>
                <a:cs typeface="+mn-cs"/>
                <a:sym typeface="Helvetica Neue"/>
              </a:rPr>
              <a:t>aquatique</a:t>
            </a:r>
            <a:r>
              <a:rPr lang="en-CA" sz="2200" b="1" dirty="0">
                <a:effectLst/>
                <a:latin typeface="+mn-lt"/>
                <a:ea typeface="+mn-ea"/>
                <a:cs typeface="+mn-cs"/>
                <a:sym typeface="Helvetica Neue"/>
              </a:rPr>
              <a:t> </a:t>
            </a:r>
            <a:r>
              <a:rPr lang="en-CA" sz="2200" b="1" dirty="0" err="1">
                <a:effectLst/>
                <a:latin typeface="+mn-lt"/>
                <a:ea typeface="+mn-ea"/>
                <a:cs typeface="+mn-cs"/>
                <a:sym typeface="Helvetica Neue"/>
              </a:rPr>
              <a:t>envahissante</a:t>
            </a:r>
            <a:r>
              <a:rPr lang="en-CA" sz="2200" b="1" dirty="0">
                <a:effectLst/>
                <a:latin typeface="+mn-lt"/>
                <a:ea typeface="+mn-ea"/>
                <a:cs typeface="+mn-cs"/>
                <a:sym typeface="Helvetica Neue"/>
              </a:rPr>
              <a:t> </a:t>
            </a:r>
            <a:r>
              <a:rPr lang="en-CA" sz="2200" b="1" dirty="0" err="1">
                <a:effectLst/>
                <a:latin typeface="+mn-lt"/>
                <a:ea typeface="+mn-ea"/>
                <a:cs typeface="+mn-cs"/>
                <a:sym typeface="Helvetica Neue"/>
              </a:rPr>
              <a:t>persistante</a:t>
            </a:r>
            <a:r>
              <a:rPr lang="en-CA" sz="2200" b="1" dirty="0">
                <a:effectLst/>
                <a:latin typeface="+mn-lt"/>
                <a:ea typeface="+mn-ea"/>
                <a:cs typeface="+mn-cs"/>
                <a:sym typeface="Helvetica Neue"/>
              </a:rPr>
              <a:t> </a:t>
            </a:r>
            <a:r>
              <a:rPr lang="en-CA" sz="2200" b="1" i="1" dirty="0">
                <a:effectLst/>
                <a:latin typeface="+mn-lt"/>
                <a:ea typeface="+mn-ea"/>
                <a:cs typeface="+mn-cs"/>
                <a:sym typeface="Helvetica Neue"/>
              </a:rPr>
              <a:t>/ </a:t>
            </a:r>
            <a:r>
              <a:rPr lang="en-CA" sz="2200" i="1" dirty="0">
                <a:effectLst/>
                <a:latin typeface="+mn-lt"/>
                <a:ea typeface="+mn-ea"/>
                <a:cs typeface="+mn-cs"/>
                <a:sym typeface="Helvetica Neue"/>
              </a:rPr>
              <a:t>Eurasian Milfoil is a </a:t>
            </a:r>
            <a:r>
              <a:rPr lang="en-CA" sz="2200" b="1" i="1" dirty="0">
                <a:effectLst/>
                <a:latin typeface="+mn-lt"/>
                <a:ea typeface="+mn-ea"/>
                <a:cs typeface="+mn-cs"/>
                <a:sym typeface="Helvetica Neue"/>
              </a:rPr>
              <a:t>persistent invasive aquatic plant</a:t>
            </a:r>
            <a:endParaRPr lang="en-CA" sz="2200" dirty="0">
              <a:effectLst/>
              <a:latin typeface="+mn-lt"/>
              <a:ea typeface="+mn-ea"/>
              <a:cs typeface="+mn-cs"/>
              <a:sym typeface="Helvetica Neue"/>
            </a:endParaRPr>
          </a:p>
          <a:p>
            <a:pPr lvl="0"/>
            <a:r>
              <a:rPr lang="en-CA" sz="2200" dirty="0">
                <a:effectLst/>
                <a:latin typeface="+mn-lt"/>
                <a:ea typeface="+mn-ea"/>
                <a:cs typeface="+mn-cs"/>
                <a:sym typeface="Helvetica Neue"/>
              </a:rPr>
              <a:t>When humans disturb the plant, the weed can spread, and often does. It’s the most common way. </a:t>
            </a:r>
          </a:p>
          <a:p>
            <a:pPr lvl="0"/>
            <a:r>
              <a:rPr lang="en-CA" sz="2200" dirty="0">
                <a:effectLst/>
                <a:latin typeface="+mn-lt"/>
                <a:ea typeface="+mn-ea"/>
                <a:cs typeface="+mn-cs"/>
                <a:sym typeface="Helvetica Neue"/>
              </a:rPr>
              <a:t>Yes, there is a natural process of propagation. But it is accelerated by our activities on the water.</a:t>
            </a:r>
          </a:p>
          <a:p>
            <a:pPr lvl="0"/>
            <a:r>
              <a:rPr lang="en-CA" sz="2200" dirty="0">
                <a:effectLst/>
                <a:latin typeface="+mn-lt"/>
                <a:ea typeface="+mn-ea"/>
                <a:cs typeface="+mn-cs"/>
                <a:sym typeface="Helvetica Neue"/>
              </a:rPr>
              <a:t>If it gets bad enough, and I think most of us agree that is where we are headed, the outcomes are not great:</a:t>
            </a:r>
          </a:p>
          <a:p>
            <a:pPr lvl="0"/>
            <a:r>
              <a:rPr lang="en-CA" sz="2200" dirty="0" err="1">
                <a:effectLst/>
                <a:latin typeface="+mn-lt"/>
                <a:ea typeface="+mn-ea"/>
                <a:cs typeface="+mn-cs"/>
                <a:sym typeface="Helvetica Neue"/>
              </a:rPr>
              <a:t>Réduit</a:t>
            </a:r>
            <a:r>
              <a:rPr lang="en-CA" sz="2200" dirty="0">
                <a:effectLst/>
                <a:latin typeface="+mn-lt"/>
                <a:ea typeface="+mn-ea"/>
                <a:cs typeface="+mn-cs"/>
                <a:sym typeface="Helvetica Neue"/>
              </a:rPr>
              <a:t> la </a:t>
            </a:r>
            <a:r>
              <a:rPr lang="en-CA" sz="2200" dirty="0" err="1">
                <a:effectLst/>
                <a:latin typeface="+mn-lt"/>
                <a:ea typeface="+mn-ea"/>
                <a:cs typeface="+mn-cs"/>
                <a:sym typeface="Helvetica Neue"/>
              </a:rPr>
              <a:t>biodiversité</a:t>
            </a:r>
            <a:r>
              <a:rPr lang="en-CA" sz="2200" dirty="0">
                <a:effectLst/>
                <a:latin typeface="+mn-lt"/>
                <a:ea typeface="+mn-ea"/>
                <a:cs typeface="+mn-cs"/>
                <a:sym typeface="Helvetica Neue"/>
              </a:rPr>
              <a:t> / It </a:t>
            </a:r>
            <a:r>
              <a:rPr lang="en-CA" sz="2200" i="1" dirty="0">
                <a:effectLst/>
                <a:latin typeface="+mn-lt"/>
                <a:ea typeface="+mn-ea"/>
                <a:cs typeface="+mn-cs"/>
                <a:sym typeface="Helvetica Neue"/>
              </a:rPr>
              <a:t>Reduces biodiversity </a:t>
            </a:r>
            <a:endParaRPr lang="en-CA" sz="2200" dirty="0">
              <a:effectLst/>
              <a:latin typeface="+mn-lt"/>
              <a:ea typeface="+mn-ea"/>
              <a:cs typeface="+mn-cs"/>
              <a:sym typeface="Helvetica Neue"/>
            </a:endParaRPr>
          </a:p>
          <a:p>
            <a:pPr lvl="0"/>
            <a:r>
              <a:rPr lang="en-CA" sz="2200" dirty="0" err="1">
                <a:effectLst/>
                <a:latin typeface="+mn-lt"/>
                <a:ea typeface="+mn-ea"/>
                <a:cs typeface="+mn-cs"/>
                <a:sym typeface="Helvetica Neue"/>
              </a:rPr>
              <a:t>Diminue</a:t>
            </a:r>
            <a:r>
              <a:rPr lang="en-CA" sz="2200" dirty="0">
                <a:effectLst/>
                <a:latin typeface="+mn-lt"/>
                <a:ea typeface="+mn-ea"/>
                <a:cs typeface="+mn-cs"/>
                <a:sym typeface="Helvetica Neue"/>
              </a:rPr>
              <a:t> les </a:t>
            </a:r>
            <a:r>
              <a:rPr lang="en-CA" sz="2200" dirty="0" err="1">
                <a:effectLst/>
                <a:latin typeface="+mn-lt"/>
                <a:ea typeface="+mn-ea"/>
                <a:cs typeface="+mn-cs"/>
                <a:sym typeface="Helvetica Neue"/>
              </a:rPr>
              <a:t>niveaux</a:t>
            </a:r>
            <a:r>
              <a:rPr lang="en-CA" sz="2200" dirty="0">
                <a:effectLst/>
                <a:latin typeface="+mn-lt"/>
                <a:ea typeface="+mn-ea"/>
                <a:cs typeface="+mn-cs"/>
                <a:sym typeface="Helvetica Neue"/>
              </a:rPr>
              <a:t> </a:t>
            </a:r>
            <a:r>
              <a:rPr lang="en-CA" sz="2200" dirty="0" err="1">
                <a:effectLst/>
                <a:latin typeface="+mn-lt"/>
                <a:ea typeface="+mn-ea"/>
                <a:cs typeface="+mn-cs"/>
                <a:sym typeface="Helvetica Neue"/>
              </a:rPr>
              <a:t>d'oxygène</a:t>
            </a:r>
            <a:r>
              <a:rPr lang="en-CA" sz="2200" dirty="0">
                <a:effectLst/>
                <a:latin typeface="+mn-lt"/>
                <a:ea typeface="+mn-ea"/>
                <a:cs typeface="+mn-cs"/>
                <a:sym typeface="Helvetica Neue"/>
              </a:rPr>
              <a:t> dans </a:t>
            </a:r>
            <a:r>
              <a:rPr lang="en-CA" sz="2200" dirty="0" err="1">
                <a:effectLst/>
                <a:latin typeface="+mn-lt"/>
                <a:ea typeface="+mn-ea"/>
                <a:cs typeface="+mn-cs"/>
                <a:sym typeface="Helvetica Neue"/>
              </a:rPr>
              <a:t>l'eau</a:t>
            </a:r>
            <a:r>
              <a:rPr lang="en-CA" sz="2200" dirty="0">
                <a:effectLst/>
                <a:latin typeface="+mn-lt"/>
                <a:ea typeface="+mn-ea"/>
                <a:cs typeface="+mn-cs"/>
                <a:sym typeface="Helvetica Neue"/>
              </a:rPr>
              <a:t> / </a:t>
            </a:r>
            <a:r>
              <a:rPr lang="en-CA" sz="2200" i="1" dirty="0">
                <a:effectLst/>
                <a:latin typeface="+mn-lt"/>
                <a:ea typeface="+mn-ea"/>
                <a:cs typeface="+mn-cs"/>
                <a:sym typeface="Helvetica Neue"/>
              </a:rPr>
              <a:t>Diminishes oxygen levels in the water </a:t>
            </a:r>
            <a:endParaRPr lang="en-CA" sz="2200" dirty="0">
              <a:effectLst/>
              <a:latin typeface="+mn-lt"/>
              <a:ea typeface="+mn-ea"/>
              <a:cs typeface="+mn-cs"/>
              <a:sym typeface="Helvetica Neue"/>
            </a:endParaRPr>
          </a:p>
          <a:p>
            <a:pPr lvl="0"/>
            <a:r>
              <a:rPr lang="en-CA" sz="2200" dirty="0" err="1">
                <a:effectLst/>
                <a:latin typeface="+mn-lt"/>
                <a:ea typeface="+mn-ea"/>
                <a:cs typeface="+mn-cs"/>
                <a:sym typeface="Helvetica Neue"/>
              </a:rPr>
              <a:t>Peut</a:t>
            </a:r>
            <a:r>
              <a:rPr lang="en-CA" sz="2200" dirty="0">
                <a:effectLst/>
                <a:latin typeface="+mn-lt"/>
                <a:ea typeface="+mn-ea"/>
                <a:cs typeface="+mn-cs"/>
                <a:sym typeface="Helvetica Neue"/>
              </a:rPr>
              <a:t> </a:t>
            </a:r>
            <a:r>
              <a:rPr lang="en-CA" sz="2200" dirty="0" err="1">
                <a:effectLst/>
                <a:latin typeface="+mn-lt"/>
                <a:ea typeface="+mn-ea"/>
                <a:cs typeface="+mn-cs"/>
                <a:sym typeface="Helvetica Neue"/>
              </a:rPr>
              <a:t>créer</a:t>
            </a:r>
            <a:r>
              <a:rPr lang="en-CA" sz="2200" dirty="0">
                <a:effectLst/>
                <a:latin typeface="+mn-lt"/>
                <a:ea typeface="+mn-ea"/>
                <a:cs typeface="+mn-cs"/>
                <a:sym typeface="Helvetica Neue"/>
              </a:rPr>
              <a:t> des eaux </a:t>
            </a:r>
            <a:r>
              <a:rPr lang="en-CA" sz="2200" dirty="0" err="1">
                <a:effectLst/>
                <a:latin typeface="+mn-lt"/>
                <a:ea typeface="+mn-ea"/>
                <a:cs typeface="+mn-cs"/>
                <a:sym typeface="Helvetica Neue"/>
              </a:rPr>
              <a:t>stagnantes</a:t>
            </a:r>
            <a:r>
              <a:rPr lang="en-CA" sz="2200" dirty="0">
                <a:effectLst/>
                <a:latin typeface="+mn-lt"/>
                <a:ea typeface="+mn-ea"/>
                <a:cs typeface="+mn-cs"/>
                <a:sym typeface="Helvetica Neue"/>
              </a:rPr>
              <a:t>, un habitat </a:t>
            </a:r>
            <a:r>
              <a:rPr lang="en-CA" sz="2200" dirty="0" err="1">
                <a:effectLst/>
                <a:latin typeface="+mn-lt"/>
                <a:ea typeface="+mn-ea"/>
                <a:cs typeface="+mn-cs"/>
                <a:sym typeface="Helvetica Neue"/>
              </a:rPr>
              <a:t>idéal</a:t>
            </a:r>
            <a:r>
              <a:rPr lang="en-CA" sz="2200" dirty="0">
                <a:effectLst/>
                <a:latin typeface="+mn-lt"/>
                <a:ea typeface="+mn-ea"/>
                <a:cs typeface="+mn-cs"/>
                <a:sym typeface="Helvetica Neue"/>
              </a:rPr>
              <a:t> pour les </a:t>
            </a:r>
            <a:r>
              <a:rPr lang="en-CA" sz="2200" dirty="0" err="1">
                <a:effectLst/>
                <a:latin typeface="+mn-lt"/>
                <a:ea typeface="+mn-ea"/>
                <a:cs typeface="+mn-cs"/>
                <a:sym typeface="Helvetica Neue"/>
              </a:rPr>
              <a:t>moustiques</a:t>
            </a:r>
            <a:r>
              <a:rPr lang="en-CA" sz="2200" dirty="0">
                <a:effectLst/>
                <a:latin typeface="+mn-lt"/>
                <a:ea typeface="+mn-ea"/>
                <a:cs typeface="+mn-cs"/>
                <a:sym typeface="Helvetica Neue"/>
              </a:rPr>
              <a:t> / It </a:t>
            </a:r>
            <a:r>
              <a:rPr lang="en-CA" sz="2200" i="1" dirty="0">
                <a:effectLst/>
                <a:latin typeface="+mn-lt"/>
                <a:ea typeface="+mn-ea"/>
                <a:cs typeface="+mn-cs"/>
                <a:sym typeface="Helvetica Neue"/>
              </a:rPr>
              <a:t>Can create stagnant water, an ideal habitat for mosquitoes</a:t>
            </a:r>
            <a:endParaRPr lang="en-CA" sz="2200" dirty="0">
              <a:effectLst/>
              <a:latin typeface="+mn-lt"/>
              <a:ea typeface="+mn-ea"/>
              <a:cs typeface="+mn-cs"/>
              <a:sym typeface="Helvetica Neue"/>
            </a:endParaRPr>
          </a:p>
          <a:p>
            <a:pPr lvl="0"/>
            <a:r>
              <a:rPr lang="en-CA" sz="2200" dirty="0" err="1">
                <a:effectLst/>
                <a:latin typeface="+mn-lt"/>
                <a:ea typeface="+mn-ea"/>
                <a:cs typeface="+mn-cs"/>
                <a:sym typeface="Helvetica Neue"/>
              </a:rPr>
              <a:t>Entrave</a:t>
            </a:r>
            <a:r>
              <a:rPr lang="en-CA" sz="2200" dirty="0">
                <a:effectLst/>
                <a:latin typeface="+mn-lt"/>
                <a:ea typeface="+mn-ea"/>
                <a:cs typeface="+mn-cs"/>
                <a:sym typeface="Helvetica Neue"/>
              </a:rPr>
              <a:t> les </a:t>
            </a:r>
            <a:r>
              <a:rPr lang="en-CA" sz="2200" dirty="0" err="1">
                <a:effectLst/>
                <a:latin typeface="+mn-lt"/>
                <a:ea typeface="+mn-ea"/>
                <a:cs typeface="+mn-cs"/>
                <a:sym typeface="Helvetica Neue"/>
              </a:rPr>
              <a:t>activités</a:t>
            </a:r>
            <a:r>
              <a:rPr lang="en-CA" sz="2200" dirty="0">
                <a:effectLst/>
                <a:latin typeface="+mn-lt"/>
                <a:ea typeface="+mn-ea"/>
                <a:cs typeface="+mn-cs"/>
                <a:sym typeface="Helvetica Neue"/>
              </a:rPr>
              <a:t> de </a:t>
            </a:r>
            <a:r>
              <a:rPr lang="en-CA" sz="2200" dirty="0" err="1">
                <a:effectLst/>
                <a:latin typeface="+mn-lt"/>
                <a:ea typeface="+mn-ea"/>
                <a:cs typeface="+mn-cs"/>
                <a:sym typeface="Helvetica Neue"/>
              </a:rPr>
              <a:t>loisirs</a:t>
            </a:r>
            <a:r>
              <a:rPr lang="en-CA" sz="2200" dirty="0">
                <a:effectLst/>
                <a:latin typeface="+mn-lt"/>
                <a:ea typeface="+mn-ea"/>
                <a:cs typeface="+mn-cs"/>
                <a:sym typeface="Helvetica Neue"/>
              </a:rPr>
              <a:t> </a:t>
            </a:r>
            <a:r>
              <a:rPr lang="en-CA" sz="2200" dirty="0" err="1">
                <a:effectLst/>
                <a:latin typeface="+mn-lt"/>
                <a:ea typeface="+mn-ea"/>
                <a:cs typeface="+mn-cs"/>
                <a:sym typeface="Helvetica Neue"/>
              </a:rPr>
              <a:t>comme</a:t>
            </a:r>
            <a:r>
              <a:rPr lang="en-CA" sz="2200" dirty="0">
                <a:effectLst/>
                <a:latin typeface="+mn-lt"/>
                <a:ea typeface="+mn-ea"/>
                <a:cs typeface="+mn-cs"/>
                <a:sym typeface="Helvetica Neue"/>
              </a:rPr>
              <a:t> la natation, la navigation de </a:t>
            </a:r>
            <a:r>
              <a:rPr lang="en-CA" sz="2200" dirty="0" err="1">
                <a:effectLst/>
                <a:latin typeface="+mn-lt"/>
                <a:ea typeface="+mn-ea"/>
                <a:cs typeface="+mn-cs"/>
                <a:sym typeface="Helvetica Neue"/>
              </a:rPr>
              <a:t>plaisance</a:t>
            </a:r>
            <a:r>
              <a:rPr lang="en-CA" sz="2200" dirty="0">
                <a:effectLst/>
                <a:latin typeface="+mn-lt"/>
                <a:ea typeface="+mn-ea"/>
                <a:cs typeface="+mn-cs"/>
                <a:sym typeface="Helvetica Neue"/>
              </a:rPr>
              <a:t> et la </a:t>
            </a:r>
            <a:r>
              <a:rPr lang="en-CA" sz="2200" dirty="0" err="1">
                <a:effectLst/>
                <a:latin typeface="+mn-lt"/>
                <a:ea typeface="+mn-ea"/>
                <a:cs typeface="+mn-cs"/>
                <a:sym typeface="Helvetica Neue"/>
              </a:rPr>
              <a:t>pêche</a:t>
            </a:r>
            <a:r>
              <a:rPr lang="en-CA" sz="2200" dirty="0">
                <a:effectLst/>
                <a:latin typeface="+mn-lt"/>
                <a:ea typeface="+mn-ea"/>
                <a:cs typeface="+mn-cs"/>
                <a:sym typeface="Helvetica Neue"/>
              </a:rPr>
              <a:t> / It </a:t>
            </a:r>
            <a:r>
              <a:rPr lang="en-CA" sz="2200" i="1" dirty="0">
                <a:effectLst/>
                <a:latin typeface="+mn-lt"/>
                <a:ea typeface="+mn-ea"/>
                <a:cs typeface="+mn-cs"/>
                <a:sym typeface="Helvetica Neue"/>
              </a:rPr>
              <a:t>Hinders recreational activities like swimming, boating and fishing</a:t>
            </a:r>
            <a:endParaRPr lang="en-CA" sz="2200" dirty="0">
              <a:effectLst/>
              <a:latin typeface="+mn-lt"/>
              <a:ea typeface="+mn-ea"/>
              <a:cs typeface="+mn-cs"/>
              <a:sym typeface="Helvetica Neue"/>
            </a:endParaRPr>
          </a:p>
          <a:p>
            <a:pPr lvl="0"/>
            <a:r>
              <a:rPr lang="en-CA" sz="2200" dirty="0">
                <a:effectLst/>
                <a:latin typeface="+mn-lt"/>
                <a:ea typeface="+mn-ea"/>
                <a:cs typeface="+mn-cs"/>
                <a:sym typeface="Helvetica Neue"/>
              </a:rPr>
              <a:t>Fait </a:t>
            </a:r>
            <a:r>
              <a:rPr lang="en-CA" sz="2200" dirty="0" err="1">
                <a:effectLst/>
                <a:latin typeface="+mn-lt"/>
                <a:ea typeface="+mn-ea"/>
                <a:cs typeface="+mn-cs"/>
                <a:sym typeface="Helvetica Neue"/>
              </a:rPr>
              <a:t>baisser</a:t>
            </a:r>
            <a:r>
              <a:rPr lang="en-CA" sz="2200" dirty="0">
                <a:effectLst/>
                <a:latin typeface="+mn-lt"/>
                <a:ea typeface="+mn-ea"/>
                <a:cs typeface="+mn-cs"/>
                <a:sym typeface="Helvetica Neue"/>
              </a:rPr>
              <a:t> la </a:t>
            </a:r>
            <a:r>
              <a:rPr lang="en-CA" sz="2200" dirty="0" err="1">
                <a:effectLst/>
                <a:latin typeface="+mn-lt"/>
                <a:ea typeface="+mn-ea"/>
                <a:cs typeface="+mn-cs"/>
                <a:sym typeface="Helvetica Neue"/>
              </a:rPr>
              <a:t>valeur</a:t>
            </a:r>
            <a:r>
              <a:rPr lang="en-CA" sz="2200" dirty="0">
                <a:effectLst/>
                <a:latin typeface="+mn-lt"/>
                <a:ea typeface="+mn-ea"/>
                <a:cs typeface="+mn-cs"/>
                <a:sym typeface="Helvetica Neue"/>
              </a:rPr>
              <a:t> des </a:t>
            </a:r>
            <a:r>
              <a:rPr lang="en-CA" sz="2200" dirty="0" err="1">
                <a:effectLst/>
                <a:latin typeface="+mn-lt"/>
                <a:ea typeface="+mn-ea"/>
                <a:cs typeface="+mn-cs"/>
                <a:sym typeface="Helvetica Neue"/>
              </a:rPr>
              <a:t>propriétés</a:t>
            </a:r>
            <a:r>
              <a:rPr lang="en-CA" sz="2200" dirty="0">
                <a:effectLst/>
                <a:latin typeface="+mn-lt"/>
                <a:ea typeface="+mn-ea"/>
                <a:cs typeface="+mn-cs"/>
                <a:sym typeface="Helvetica Neue"/>
              </a:rPr>
              <a:t> /It </a:t>
            </a:r>
            <a:r>
              <a:rPr lang="en-CA" sz="2200" i="1" dirty="0">
                <a:effectLst/>
                <a:latin typeface="+mn-lt"/>
                <a:ea typeface="+mn-ea"/>
                <a:cs typeface="+mn-cs"/>
                <a:sym typeface="Helvetica Neue"/>
              </a:rPr>
              <a:t>Drives down property values </a:t>
            </a:r>
            <a:endParaRPr lang="en-CA" sz="2200" dirty="0">
              <a:effectLst/>
              <a:latin typeface="+mn-lt"/>
              <a:ea typeface="+mn-ea"/>
              <a:cs typeface="+mn-cs"/>
              <a:sym typeface="Helvetica Neue"/>
            </a:endParaRPr>
          </a:p>
          <a:p>
            <a:pPr lvl="0"/>
            <a:r>
              <a:rPr lang="en-CA" sz="2200" dirty="0">
                <a:effectLst/>
                <a:latin typeface="+mn-lt"/>
                <a:ea typeface="+mn-ea"/>
                <a:cs typeface="+mn-cs"/>
                <a:sym typeface="Helvetica Neue"/>
              </a:rPr>
              <a:t>And it can damage the motor of any boat on the lake.</a:t>
            </a:r>
          </a:p>
          <a:p>
            <a:endParaRPr lang="en-US" dirty="0"/>
          </a:p>
        </p:txBody>
      </p:sp>
    </p:spTree>
    <p:extLst>
      <p:ext uri="{BB962C8B-B14F-4D97-AF65-F5344CB8AC3E}">
        <p14:creationId xmlns:p14="http://schemas.microsoft.com/office/powerpoint/2010/main" val="215201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4DF41-B8BE-190C-B21E-3B7C652B8011}"/>
            </a:ext>
          </a:extLst>
        </p:cNvPr>
        <p:cNvGrpSpPr/>
        <p:nvPr/>
      </p:nvGrpSpPr>
      <p:grpSpPr>
        <a:xfrm>
          <a:off x="0" y="0"/>
          <a:ext cx="0" cy="0"/>
          <a:chOff x="0" y="0"/>
          <a:chExt cx="0" cy="0"/>
        </a:xfrm>
      </p:grpSpPr>
      <p:sp>
        <p:nvSpPr>
          <p:cNvPr id="202" name="Shape 202">
            <a:extLst>
              <a:ext uri="{FF2B5EF4-FFF2-40B4-BE49-F238E27FC236}">
                <a16:creationId xmlns:a16="http://schemas.microsoft.com/office/drawing/2014/main" id="{3C8089D7-5D77-F916-4995-7FF2F34F62F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a:extLst>
              <a:ext uri="{FF2B5EF4-FFF2-40B4-BE49-F238E27FC236}">
                <a16:creationId xmlns:a16="http://schemas.microsoft.com/office/drawing/2014/main" id="{526E1628-DCEA-F215-20A3-A39252D7AC13}"/>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7966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7DF9-0B22-9DBC-4B39-0ECAA42669C5}"/>
            </a:ext>
          </a:extLst>
        </p:cNvPr>
        <p:cNvGrpSpPr/>
        <p:nvPr/>
      </p:nvGrpSpPr>
      <p:grpSpPr>
        <a:xfrm>
          <a:off x="0" y="0"/>
          <a:ext cx="0" cy="0"/>
          <a:chOff x="0" y="0"/>
          <a:chExt cx="0" cy="0"/>
        </a:xfrm>
      </p:grpSpPr>
      <p:sp>
        <p:nvSpPr>
          <p:cNvPr id="202" name="Shape 202">
            <a:extLst>
              <a:ext uri="{FF2B5EF4-FFF2-40B4-BE49-F238E27FC236}">
                <a16:creationId xmlns:a16="http://schemas.microsoft.com/office/drawing/2014/main" id="{DFA5ECEC-7913-8D96-8B62-5E202DA7ED40}"/>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a:extLst>
              <a:ext uri="{FF2B5EF4-FFF2-40B4-BE49-F238E27FC236}">
                <a16:creationId xmlns:a16="http://schemas.microsoft.com/office/drawing/2014/main" id="{E746DC6E-675C-516A-01BC-184891AD40EF}"/>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0568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7EDFE-BA24-507C-FBEB-B1D04DFCD813}"/>
            </a:ext>
          </a:extLst>
        </p:cNvPr>
        <p:cNvGrpSpPr/>
        <p:nvPr/>
      </p:nvGrpSpPr>
      <p:grpSpPr>
        <a:xfrm>
          <a:off x="0" y="0"/>
          <a:ext cx="0" cy="0"/>
          <a:chOff x="0" y="0"/>
          <a:chExt cx="0" cy="0"/>
        </a:xfrm>
      </p:grpSpPr>
      <p:sp>
        <p:nvSpPr>
          <p:cNvPr id="202" name="Shape 202">
            <a:extLst>
              <a:ext uri="{FF2B5EF4-FFF2-40B4-BE49-F238E27FC236}">
                <a16:creationId xmlns:a16="http://schemas.microsoft.com/office/drawing/2014/main" id="{812AB4CC-9D19-B239-BF92-2F5BD40F177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a:extLst>
              <a:ext uri="{FF2B5EF4-FFF2-40B4-BE49-F238E27FC236}">
                <a16:creationId xmlns:a16="http://schemas.microsoft.com/office/drawing/2014/main" id="{9AC3153D-60DD-EEC6-4709-21512ED72074}"/>
              </a:ext>
            </a:extLst>
          </p:cNvPr>
          <p:cNvSpPr>
            <a:spLocks noGrp="1"/>
          </p:cNvSpPr>
          <p:nvPr>
            <p:ph type="body" sz="quarter" idx="1"/>
          </p:nvPr>
        </p:nvSpPr>
        <p:spPr>
          <a:prstGeom prst="rect">
            <a:avLst/>
          </a:prstGeom>
        </p:spPr>
        <p:txBody>
          <a:bodyPr/>
          <a:lstStyle/>
          <a:p>
            <a:r>
              <a:rPr lang="en-CA" dirty="0"/>
              <a:t>Loi sur la </a:t>
            </a:r>
            <a:r>
              <a:rPr lang="en-CA" dirty="0" err="1"/>
              <a:t>qualité</a:t>
            </a:r>
            <a:r>
              <a:rPr lang="en-CA" dirty="0"/>
              <a:t> de </a:t>
            </a:r>
            <a:r>
              <a:rPr lang="en-CA" dirty="0" err="1"/>
              <a:t>l’environnement</a:t>
            </a:r>
            <a:r>
              <a:rPr lang="en-CA" dirty="0"/>
              <a:t> (MELCCFP) / Environmental Quality Act (MELCCFP) </a:t>
            </a:r>
          </a:p>
          <a:p>
            <a:endParaRPr lang="en-CA" dirty="0"/>
          </a:p>
          <a:p>
            <a:r>
              <a:rPr lang="en-CA" dirty="0"/>
              <a:t>Loi sur la conservation et la mise </a:t>
            </a:r>
            <a:r>
              <a:rPr lang="en-CA" dirty="0" err="1"/>
              <a:t>en</a:t>
            </a:r>
            <a:r>
              <a:rPr lang="en-CA" dirty="0"/>
              <a:t> </a:t>
            </a:r>
            <a:r>
              <a:rPr lang="en-CA" dirty="0" err="1"/>
              <a:t>valeur</a:t>
            </a:r>
            <a:r>
              <a:rPr lang="en-CA" dirty="0"/>
              <a:t> de la </a:t>
            </a:r>
            <a:r>
              <a:rPr lang="en-CA" dirty="0" err="1"/>
              <a:t>faune</a:t>
            </a:r>
            <a:r>
              <a:rPr lang="en-CA" dirty="0"/>
              <a:t> (MELCCF) – Fond du lac « public » / Wildlife Conservation and Development Act (MELCCF) </a:t>
            </a:r>
          </a:p>
          <a:p>
            <a:endParaRPr lang="en-CA" dirty="0"/>
          </a:p>
          <a:p>
            <a:r>
              <a:rPr lang="en-CA" dirty="0"/>
              <a:t>Loi sur les </a:t>
            </a:r>
            <a:r>
              <a:rPr lang="en-CA" dirty="0" err="1"/>
              <a:t>pêches</a:t>
            </a:r>
            <a:r>
              <a:rPr lang="en-CA" dirty="0"/>
              <a:t> (MPO) / Fisheries Act (DFO) </a:t>
            </a:r>
          </a:p>
          <a:p>
            <a:endParaRPr lang="en-CA" dirty="0"/>
          </a:p>
          <a:p>
            <a:r>
              <a:rPr lang="en-CA" dirty="0"/>
              <a:t>Loi sur les </a:t>
            </a:r>
            <a:r>
              <a:rPr lang="en-CA" dirty="0" err="1"/>
              <a:t>espèces</a:t>
            </a:r>
            <a:r>
              <a:rPr lang="en-CA" dirty="0"/>
              <a:t> </a:t>
            </a:r>
            <a:r>
              <a:rPr lang="en-CA" dirty="0" err="1"/>
              <a:t>en</a:t>
            </a:r>
            <a:r>
              <a:rPr lang="en-CA" dirty="0"/>
              <a:t> </a:t>
            </a:r>
            <a:r>
              <a:rPr lang="en-CA" dirty="0" err="1"/>
              <a:t>péril</a:t>
            </a:r>
            <a:r>
              <a:rPr lang="en-CA" dirty="0"/>
              <a:t> (MPO) / Species at Risk Act (DFO).</a:t>
            </a:r>
            <a:endParaRPr dirty="0"/>
          </a:p>
        </p:txBody>
      </p:sp>
    </p:spTree>
    <p:extLst>
      <p:ext uri="{BB962C8B-B14F-4D97-AF65-F5344CB8AC3E}">
        <p14:creationId xmlns:p14="http://schemas.microsoft.com/office/powerpoint/2010/main" val="221209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48398-E784-1D32-E2D8-BA82B2F9C476}"/>
            </a:ext>
          </a:extLst>
        </p:cNvPr>
        <p:cNvGrpSpPr/>
        <p:nvPr/>
      </p:nvGrpSpPr>
      <p:grpSpPr>
        <a:xfrm>
          <a:off x="0" y="0"/>
          <a:ext cx="0" cy="0"/>
          <a:chOff x="0" y="0"/>
          <a:chExt cx="0" cy="0"/>
        </a:xfrm>
      </p:grpSpPr>
      <p:sp>
        <p:nvSpPr>
          <p:cNvPr id="213" name="Shape 213">
            <a:extLst>
              <a:ext uri="{FF2B5EF4-FFF2-40B4-BE49-F238E27FC236}">
                <a16:creationId xmlns:a16="http://schemas.microsoft.com/office/drawing/2014/main" id="{12BC2E06-2993-99CC-12AF-3F7F9ABAF42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a:extLst>
              <a:ext uri="{FF2B5EF4-FFF2-40B4-BE49-F238E27FC236}">
                <a16:creationId xmlns:a16="http://schemas.microsoft.com/office/drawing/2014/main" id="{3DCCC3CC-CF35-8274-1ECA-347211709C29}"/>
              </a:ext>
            </a:extLst>
          </p:cNvPr>
          <p:cNvSpPr>
            <a:spLocks noGrp="1"/>
          </p:cNvSpPr>
          <p:nvPr>
            <p:ph type="body" sz="quarter" idx="1"/>
          </p:nvPr>
        </p:nvSpPr>
        <p:spPr>
          <a:prstGeom prst="rect">
            <a:avLst/>
          </a:prstGeom>
        </p:spPr>
        <p:txBody>
          <a:bodyPr/>
          <a:lstStyle/>
          <a:p>
            <a:pPr>
              <a:lnSpc>
                <a:spcPct val="117999"/>
              </a:lnSpc>
            </a:pPr>
            <a:r>
              <a:rPr dirty="0"/>
              <a:t>The co-op RAPPEL which the Association belongs to, prepared this chart that summaries when government authorizations are required to either MANUALLY REMOVE WEED or TARP sections of the lake.</a:t>
            </a:r>
          </a:p>
          <a:p>
            <a:pPr>
              <a:lnSpc>
                <a:spcPct val="117999"/>
              </a:lnSpc>
            </a:pPr>
            <a:endParaRPr dirty="0"/>
          </a:p>
          <a:p>
            <a:pPr>
              <a:lnSpc>
                <a:spcPct val="117999"/>
              </a:lnSpc>
            </a:pPr>
            <a:r>
              <a:rPr dirty="0"/>
              <a:t>This chart is consistent with what we heard from government official from the province and municipality.</a:t>
            </a:r>
          </a:p>
          <a:p>
            <a:pPr>
              <a:lnSpc>
                <a:spcPct val="117999"/>
              </a:lnSpc>
            </a:pPr>
            <a:endParaRPr dirty="0"/>
          </a:p>
          <a:p>
            <a:pPr>
              <a:lnSpc>
                <a:spcPct val="117999"/>
              </a:lnSpc>
            </a:pPr>
            <a:r>
              <a:rPr dirty="0"/>
              <a:t>Review each section.</a:t>
            </a:r>
            <a:endParaRPr lang="en-CA" dirty="0"/>
          </a:p>
          <a:p>
            <a:pPr>
              <a:lnSpc>
                <a:spcPct val="117999"/>
              </a:lnSpc>
            </a:pPr>
            <a:endParaRPr lang="en-CA" dirty="0"/>
          </a:p>
          <a:p>
            <a:r>
              <a:rPr lang="en-CA" sz="2200" dirty="0">
                <a:effectLst/>
                <a:latin typeface="+mn-lt"/>
                <a:ea typeface="+mn-ea"/>
                <a:cs typeface="+mn-cs"/>
                <a:sym typeface="Helvetica Neue"/>
              </a:rPr>
              <a:t>We will be exploring all the option for further mitigation and report back to you. Right now we can tell you it will be expensive, time-consuming, with no guarantee of success.</a:t>
            </a:r>
          </a:p>
          <a:p>
            <a:r>
              <a:rPr lang="en-CA" sz="2200" dirty="0">
                <a:effectLst/>
                <a:latin typeface="+mn-lt"/>
                <a:ea typeface="+mn-ea"/>
                <a:cs typeface="+mn-cs"/>
                <a:sym typeface="Helvetica Neue"/>
              </a:rPr>
              <a:t>There are many things we cannot do right now, but we can share with our neighbours information about how milfoil spreads, the importance of cleaning up cuttings, and saying out of milfoil. And that is why we will be going door-to-door to speak with our neighbours. </a:t>
            </a:r>
            <a:endParaRPr dirty="0"/>
          </a:p>
          <a:p>
            <a:pPr>
              <a:lnSpc>
                <a:spcPct val="117999"/>
              </a:lnSpc>
            </a:pPr>
            <a:endParaRPr dirty="0"/>
          </a:p>
          <a:p>
            <a:pPr>
              <a:lnSpc>
                <a:spcPct val="117999"/>
              </a:lnSpc>
            </a:pPr>
            <a:endParaRPr dirty="0"/>
          </a:p>
        </p:txBody>
      </p:sp>
    </p:spTree>
    <p:extLst>
      <p:ext uri="{BB962C8B-B14F-4D97-AF65-F5344CB8AC3E}">
        <p14:creationId xmlns:p14="http://schemas.microsoft.com/office/powerpoint/2010/main" val="7107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lang="en-CA" sz="2200" dirty="0">
                <a:effectLst/>
                <a:latin typeface="+mn-lt"/>
                <a:ea typeface="+mn-ea"/>
                <a:cs typeface="+mn-cs"/>
                <a:sym typeface="Helvetica Neue"/>
              </a:rPr>
              <a:t>The action plan for this summer includes some things we have done in the past, but in a more intensive way. For example, we will be deploying more buoys to mark the expanding milfoil fields.</a:t>
            </a:r>
          </a:p>
          <a:p>
            <a:r>
              <a:rPr lang="en-CA" sz="2200" dirty="0">
                <a:effectLst/>
                <a:latin typeface="+mn-lt"/>
                <a:ea typeface="+mn-ea"/>
                <a:cs typeface="+mn-cs"/>
                <a:sym typeface="Helvetica Neue"/>
              </a:rPr>
              <a:t>Everyone can contribute to making this action plan work, and we hope you will.</a:t>
            </a:r>
          </a:p>
          <a:p>
            <a:endParaRPr lang="en-CA" sz="2200" dirty="0">
              <a:effectLst/>
              <a:latin typeface="+mn-lt"/>
              <a:ea typeface="+mn-ea"/>
              <a:cs typeface="+mn-cs"/>
              <a:sym typeface="Helvetica Neue"/>
            </a:endParaRPr>
          </a:p>
          <a:p>
            <a:r>
              <a:rPr lang="en-CA" sz="2200" dirty="0">
                <a:effectLst/>
                <a:latin typeface="+mn-lt"/>
                <a:ea typeface="+mn-ea"/>
                <a:cs typeface="+mn-cs"/>
                <a:sym typeface="Helvetica Neue"/>
              </a:rPr>
              <a:t>You can:</a:t>
            </a:r>
          </a:p>
          <a:p>
            <a:r>
              <a:rPr lang="en-CA" sz="2200" dirty="0">
                <a:effectLst/>
                <a:latin typeface="+mn-lt"/>
                <a:ea typeface="+mn-ea"/>
                <a:cs typeface="+mn-cs"/>
                <a:sym typeface="Helvetica Neue"/>
              </a:rPr>
              <a:t>Gather and dispose of cuttings on your shoreline or on the water. This is very important</a:t>
            </a:r>
          </a:p>
          <a:p>
            <a:r>
              <a:rPr lang="en-CA" sz="2200" dirty="0">
                <a:effectLst/>
                <a:latin typeface="+mn-lt"/>
                <a:ea typeface="+mn-ea"/>
                <a:cs typeface="+mn-cs"/>
                <a:sym typeface="Helvetica Neue"/>
              </a:rPr>
              <a:t>Wash your watercraft regularly to ensure you carry no cuttings when you go on the water</a:t>
            </a:r>
          </a:p>
          <a:p>
            <a:r>
              <a:rPr lang="en-CA" sz="2200" dirty="0">
                <a:effectLst/>
                <a:latin typeface="+mn-lt"/>
                <a:ea typeface="+mn-ea"/>
                <a:cs typeface="+mn-cs"/>
                <a:sym typeface="Helvetica Neue"/>
              </a:rPr>
              <a:t>You can join the Association and contribute to the work we are doing together.</a:t>
            </a:r>
          </a:p>
          <a:p>
            <a:r>
              <a:rPr lang="en-CA" sz="2200" dirty="0">
                <a:effectLst/>
                <a:latin typeface="+mn-lt"/>
                <a:ea typeface="+mn-ea"/>
                <a:cs typeface="+mn-cs"/>
                <a:sym typeface="Helvetica Neue"/>
              </a:rPr>
              <a:t>Milfoil has been in the lake for 30 years. It won’t disappear any time soon. We need to work together and change the way we use the lake to make a difference.</a:t>
            </a:r>
          </a:p>
          <a:p>
            <a:r>
              <a:rPr lang="en-CA" sz="2200" dirty="0">
                <a:effectLst/>
                <a:latin typeface="+mn-lt"/>
                <a:ea typeface="+mn-ea"/>
                <a:cs typeface="+mn-cs"/>
                <a:sym typeface="Helvetica Neue"/>
              </a:rPr>
              <a:t>The Association is planning to:</a:t>
            </a:r>
          </a:p>
          <a:p>
            <a:pPr lvl="0"/>
            <a:r>
              <a:rPr lang="en-CA" sz="2200" dirty="0">
                <a:effectLst/>
                <a:latin typeface="+mn-lt"/>
                <a:ea typeface="+mn-ea"/>
                <a:cs typeface="+mn-cs"/>
                <a:sym typeface="Helvetica Neue"/>
              </a:rPr>
              <a:t>Continue water testing and data analysis to monitor the lake for weed-feeding nutrients</a:t>
            </a:r>
          </a:p>
          <a:p>
            <a:pPr lvl="0"/>
            <a:r>
              <a:rPr lang="en-CA" sz="2200" dirty="0">
                <a:effectLst/>
                <a:latin typeface="+mn-lt"/>
                <a:ea typeface="+mn-ea"/>
                <a:cs typeface="+mn-cs"/>
                <a:sym typeface="Helvetica Neue"/>
              </a:rPr>
              <a:t>Explore ways to monitor and address the presence of toxic blue-green algae</a:t>
            </a:r>
          </a:p>
          <a:p>
            <a:pPr lvl="0"/>
            <a:r>
              <a:rPr lang="en-CA" sz="2200" dirty="0">
                <a:effectLst/>
                <a:latin typeface="+mn-lt"/>
                <a:ea typeface="+mn-ea"/>
                <a:cs typeface="+mn-cs"/>
                <a:sym typeface="Helvetica Neue"/>
              </a:rPr>
              <a:t>Encourage property owners to restore their waterfronts to a more natural state to limit runoff that contains nutrients that feed the weed and make sure their septic systems are in good working order</a:t>
            </a:r>
          </a:p>
          <a:p>
            <a:pPr lvl="0"/>
            <a:r>
              <a:rPr lang="en-CA" sz="2200" dirty="0">
                <a:effectLst/>
                <a:latin typeface="+mn-lt"/>
                <a:ea typeface="+mn-ea"/>
                <a:cs typeface="+mn-cs"/>
                <a:sym typeface="Helvetica Neue"/>
              </a:rPr>
              <a:t>Recognize the need to </a:t>
            </a:r>
            <a:r>
              <a:rPr lang="en-CA" sz="2200" b="1" dirty="0">
                <a:effectLst/>
                <a:latin typeface="+mn-lt"/>
                <a:ea typeface="+mn-ea"/>
                <a:cs typeface="+mn-cs"/>
                <a:sym typeface="Helvetica Neue"/>
              </a:rPr>
              <a:t>protect</a:t>
            </a:r>
            <a:r>
              <a:rPr lang="en-CA" sz="2200" dirty="0">
                <a:effectLst/>
                <a:latin typeface="+mn-lt"/>
                <a:ea typeface="+mn-ea"/>
                <a:cs typeface="+mn-cs"/>
                <a:sym typeface="Helvetica Neue"/>
              </a:rPr>
              <a:t> wetlands on the lake, in compliance with provincial legislation and municipal regulations. </a:t>
            </a:r>
          </a:p>
          <a:p>
            <a:pPr lvl="0"/>
            <a:r>
              <a:rPr lang="en-CA" sz="2200" dirty="0">
                <a:effectLst/>
                <a:latin typeface="+mn-lt"/>
                <a:ea typeface="+mn-ea"/>
                <a:cs typeface="+mn-cs"/>
                <a:sym typeface="Helvetica Neue"/>
              </a:rPr>
              <a:t>Solicit expert advice from Dr. Paul Hamilton of the Canadian Museum of Nature and RAPPEL, a co-op of freshwater experts, to help design our milfoil mitigation strategy.</a:t>
            </a:r>
          </a:p>
          <a:p>
            <a:r>
              <a:rPr lang="en-CA" sz="2200" dirty="0">
                <a:effectLst/>
                <a:latin typeface="+mn-lt"/>
                <a:ea typeface="+mn-ea"/>
                <a:cs typeface="+mn-cs"/>
                <a:sym typeface="Helvetica Neue"/>
              </a:rPr>
              <a:t> </a:t>
            </a:r>
          </a:p>
          <a:p>
            <a:r>
              <a:rPr lang="en-CA" sz="2200" dirty="0">
                <a:effectLst/>
                <a:latin typeface="+mn-lt"/>
                <a:ea typeface="+mn-ea"/>
                <a:cs typeface="+mn-cs"/>
                <a:sym typeface="Helvetica Neue"/>
              </a:rPr>
              <a:t>We also want to present the Board’s plan to introduce Watercraft Guidelines for everyone to follow.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2200" dirty="0">
                <a:effectLst/>
                <a:latin typeface="+mn-lt"/>
                <a:ea typeface="+mn-ea"/>
                <a:cs typeface="+mn-cs"/>
                <a:sym typeface="Helvetica Neue"/>
              </a:rPr>
              <a:t>This is about slowing the spread of the weed and making the lake clearer.</a:t>
            </a:r>
          </a:p>
          <a:p>
            <a:endParaRPr lang="en-CA" sz="2200" dirty="0">
              <a:effectLst/>
              <a:latin typeface="+mn-lt"/>
              <a:ea typeface="+mn-ea"/>
              <a:cs typeface="+mn-cs"/>
              <a:sym typeface="Helvetica Neue"/>
            </a:endParaRPr>
          </a:p>
          <a:p>
            <a:r>
              <a:rPr lang="en-CA" sz="2200" dirty="0">
                <a:effectLst/>
                <a:latin typeface="+mn-lt"/>
                <a:ea typeface="+mn-ea"/>
                <a:cs typeface="+mn-cs"/>
                <a:sym typeface="Helvetica Neue"/>
              </a:rPr>
              <a:t>It is based on the Lac Gauvreau experience where a similar approach was taken with positive results.</a:t>
            </a:r>
          </a:p>
          <a:p>
            <a:endParaRPr lang="en-CA" sz="2200" dirty="0">
              <a:effectLst/>
              <a:latin typeface="+mn-lt"/>
              <a:ea typeface="+mn-ea"/>
              <a:cs typeface="+mn-cs"/>
              <a:sym typeface="Helvetica Neue"/>
            </a:endParaRPr>
          </a:p>
          <a:p>
            <a:r>
              <a:rPr lang="en-CA" sz="2200" dirty="0">
                <a:effectLst/>
                <a:latin typeface="+mn-lt"/>
                <a:ea typeface="+mn-ea"/>
                <a:cs typeface="+mn-cs"/>
                <a:sym typeface="Helvetica Neue"/>
              </a:rPr>
              <a:t>The Guidelines are about steering everyone who uses the lake away from the milfoil bed and toward open water.</a:t>
            </a:r>
          </a:p>
          <a:p>
            <a:endParaRPr lang="en-CA" sz="2200" dirty="0">
              <a:effectLst/>
              <a:latin typeface="+mn-lt"/>
              <a:ea typeface="+mn-ea"/>
              <a:cs typeface="+mn-cs"/>
              <a:sym typeface="Helvetica Neue"/>
            </a:endParaRPr>
          </a:p>
          <a:p>
            <a:r>
              <a:rPr lang="en-CA" sz="2200" dirty="0">
                <a:effectLst/>
                <a:latin typeface="+mn-lt"/>
                <a:ea typeface="+mn-ea"/>
                <a:cs typeface="+mn-cs"/>
                <a:sym typeface="Helvetica Neue"/>
              </a:rPr>
              <a:t>EXPLAIN THE MAP</a:t>
            </a:r>
          </a:p>
          <a:p>
            <a:endParaRPr lang="en-CA" sz="2200" dirty="0">
              <a:effectLst/>
              <a:latin typeface="+mn-lt"/>
              <a:ea typeface="+mn-ea"/>
              <a:cs typeface="+mn-cs"/>
              <a:sym typeface="Helvetica Neue"/>
            </a:endParaRPr>
          </a:p>
          <a:p>
            <a:r>
              <a:rPr lang="en-CA" sz="2200" dirty="0">
                <a:effectLst/>
                <a:latin typeface="+mn-lt"/>
                <a:ea typeface="+mn-ea"/>
                <a:cs typeface="+mn-cs"/>
                <a:sym typeface="Helvetica Neue"/>
              </a:rPr>
              <a:t>It is very likely this map will be tweaked based on feedback from the survey. Changes will be minor and will include adjustments to </a:t>
            </a:r>
          </a:p>
          <a:p>
            <a:endParaRPr lang="en-CA" sz="2200" dirty="0">
              <a:effectLst/>
              <a:latin typeface="+mn-lt"/>
              <a:ea typeface="+mn-ea"/>
              <a:cs typeface="+mn-cs"/>
              <a:sym typeface="Helvetica Neue"/>
            </a:endParaRPr>
          </a:p>
          <a:p>
            <a:r>
              <a:rPr lang="en-CA" sz="2200" dirty="0">
                <a:effectLst/>
                <a:latin typeface="+mn-lt"/>
                <a:ea typeface="+mn-ea"/>
                <a:cs typeface="+mn-cs"/>
                <a:sym typeface="Helvetica Neue"/>
              </a:rPr>
              <a:t>I know many of you already boat cautiously when it comes to the milfoil, but many don’t. I see them every time I spend time at the dock.</a:t>
            </a:r>
          </a:p>
          <a:p>
            <a:endParaRPr lang="en-CA" sz="2200" dirty="0">
              <a:effectLst/>
              <a:latin typeface="+mn-lt"/>
              <a:ea typeface="+mn-ea"/>
              <a:cs typeface="+mn-cs"/>
              <a:sym typeface="Helvetica Neue"/>
            </a:endParaRPr>
          </a:p>
          <a:p>
            <a:endParaRPr lang="en-CA" sz="2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78971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sz="2200" dirty="0">
                <a:effectLst/>
                <a:latin typeface="+mn-lt"/>
                <a:ea typeface="+mn-ea"/>
                <a:cs typeface="+mn-cs"/>
                <a:sym typeface="Helvetica Neue"/>
              </a:rPr>
              <a:t>As mentioned, we have widely consulted lake residents about the watercraft guidelines, including many who operate boats big and small on the lake. The consultation included a survey of residents about the watercraft guidelines, which drew the participation of about half of those for whom we have email addresses. I am pleased to share some of the results with you today. We plan to post a full survey report on the website. If you would like to receive the report, please include your email address on the sign in sheet.</a:t>
            </a: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CA" sz="2200" dirty="0">
                <a:effectLst/>
                <a:latin typeface="+mn-lt"/>
                <a:ea typeface="+mn-ea"/>
                <a:cs typeface="+mn-cs"/>
                <a:sym typeface="Helvetica Neue"/>
              </a:rPr>
              <a:t>We had responses from all around the lake with the exception of one area just northwest of the Manor Point.</a:t>
            </a: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CA" sz="2200" dirty="0">
                <a:effectLst/>
                <a:latin typeface="+mn-lt"/>
                <a:ea typeface="+mn-ea"/>
                <a:cs typeface="+mn-cs"/>
                <a:sym typeface="Helvetica Neue"/>
              </a:rPr>
              <a:t>People reported seeing milfoil in all areas of the lake.</a:t>
            </a: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CA" sz="2200" dirty="0">
                <a:effectLst/>
                <a:latin typeface="+mn-lt"/>
                <a:ea typeface="+mn-ea"/>
                <a:cs typeface="+mn-cs"/>
                <a:sym typeface="Helvetica Neue"/>
              </a:rPr>
              <a:t>And 78% reported milfoil on their shoreline last summer. Only 13% reported no milfoil.</a:t>
            </a: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CA" sz="2200" dirty="0">
                <a:effectLst/>
                <a:latin typeface="+mn-lt"/>
                <a:ea typeface="+mn-ea"/>
                <a:cs typeface="+mn-cs"/>
                <a:sym typeface="Helvetica Neue"/>
              </a:rPr>
              <a:t>Turning to other highlights from the survey.</a:t>
            </a: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CA" sz="2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242692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69" name="Body Level One…"/>
          <p:cNvSpPr txBox="1">
            <a:spLocks noGrp="1"/>
          </p:cNvSpPr>
          <p:nvPr>
            <p:ph type="body" sz="quarter" idx="1" hasCustomPrompt="1"/>
          </p:nvPr>
        </p:nvSpPr>
        <p:spPr>
          <a:xfrm>
            <a:off x="1201340" y="11859862"/>
            <a:ext cx="21971005" cy="636981"/>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70" name="Presentation Title"/>
          <p:cNvSpPr txBox="1">
            <a:spLocks noGrp="1"/>
          </p:cNvSpPr>
          <p:nvPr>
            <p:ph type="title" hasCustomPrompt="1"/>
          </p:nvPr>
        </p:nvSpPr>
        <p:spPr>
          <a:xfrm>
            <a:off x="1206496" y="2574991"/>
            <a:ext cx="21971005" cy="4648203"/>
          </a:xfrm>
          <a:prstGeom prst="rect">
            <a:avLst/>
          </a:prstGeom>
        </p:spPr>
        <p:txBody>
          <a:bodyPr anchor="b"/>
          <a:lstStyle>
            <a:lvl1pPr defTabSz="2438337">
              <a:defRPr sz="11600" spc="-232"/>
            </a:lvl1pPr>
          </a:lstStyle>
          <a:p>
            <a:r>
              <a:t>Presentation Title</a:t>
            </a:r>
          </a:p>
        </p:txBody>
      </p:sp>
      <p:sp>
        <p:nvSpPr>
          <p:cNvPr id="171" name="Body Level One…"/>
          <p:cNvSpPr txBox="1">
            <a:spLocks noGrp="1"/>
          </p:cNvSpPr>
          <p:nvPr>
            <p:ph type="body" sz="quarter" idx="21" hasCustomPrompt="1"/>
          </p:nvPr>
        </p:nvSpPr>
        <p:spPr>
          <a:xfrm>
            <a:off x="1201342" y="7223190"/>
            <a:ext cx="21971002" cy="1905003"/>
          </a:xfrm>
          <a:prstGeom prst="rect">
            <a:avLst/>
          </a:prstGeom>
        </p:spPr>
        <p:txBody>
          <a:bodyPr/>
          <a:lstStyle>
            <a:lvl1pPr marL="0" indent="0" defTabSz="825500">
              <a:lnSpc>
                <a:spcPct val="100000"/>
              </a:lnSpc>
              <a:spcBef>
                <a:spcPts val="0"/>
              </a:spcBef>
              <a:buSzTx/>
              <a:buNone/>
              <a:defRPr sz="5500" b="1"/>
            </a:lvl1pPr>
          </a:lstStyle>
          <a:p>
            <a:r>
              <a:t>Presentation Subtitle</a:t>
            </a:r>
          </a:p>
        </p:txBody>
      </p:sp>
      <p:sp>
        <p:nvSpPr>
          <p:cNvPr id="172" name="Slide Number"/>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pasted-movie.png"/>
          <p:cNvGrpSpPr/>
          <p:nvPr/>
        </p:nvGrpSpPr>
        <p:grpSpPr>
          <a:xfrm>
            <a:off x="-3436926" y="-7241664"/>
            <a:ext cx="41128523" cy="22778240"/>
            <a:chOff x="0" y="0"/>
            <a:chExt cx="41128522" cy="22778239"/>
          </a:xfrm>
        </p:grpSpPr>
        <p:sp>
          <p:nvSpPr>
            <p:cNvPr id="189" name="Rectangle"/>
            <p:cNvSpPr/>
            <p:nvPr/>
          </p:nvSpPr>
          <p:spPr>
            <a:xfrm>
              <a:off x="1593138" y="-1"/>
              <a:ext cx="27973342" cy="19428431"/>
            </a:xfrm>
            <a:prstGeom prst="rect">
              <a:avLst/>
            </a:prstGeom>
            <a:gradFill flip="none" rotWithShape="1">
              <a:gsLst>
                <a:gs pos="0">
                  <a:srgbClr val="F2FAFF"/>
                </a:gs>
                <a:gs pos="75000">
                  <a:srgbClr val="8CD5FF"/>
                </a:gs>
                <a:gs pos="83000">
                  <a:srgbClr val="8CD5FF"/>
                </a:gs>
                <a:gs pos="100000">
                  <a:srgbClr val="B3E3FF"/>
                </a:gs>
              </a:gsLst>
              <a:lin ang="5400000" scaled="0"/>
            </a:gradFill>
            <a:ln w="12700" cap="flat">
              <a:noFill/>
              <a:miter lim="400000"/>
            </a:ln>
            <a:effectLst/>
          </p:spPr>
          <p:txBody>
            <a:bodyPr wrap="square" lIns="50800" tIns="50800" rIns="50800" bIns="50800" numCol="1" anchor="ctr">
              <a:noAutofit/>
            </a:bodyPr>
            <a:lstStyle/>
            <a:p>
              <a:pPr defTabSz="2438337"/>
              <a:endParaRPr/>
            </a:p>
          </p:txBody>
        </p:sp>
        <p:pic>
          <p:nvPicPr>
            <p:cNvPr id="190" name="image1.png" descr="image1.png"/>
            <p:cNvPicPr>
              <a:picLocks noChangeAspect="1"/>
            </p:cNvPicPr>
            <p:nvPr/>
          </p:nvPicPr>
          <p:blipFill>
            <a:blip r:embed="rId3"/>
            <a:srcRect t="42131" b="1266"/>
            <a:stretch>
              <a:fillRect/>
            </a:stretch>
          </p:blipFill>
          <p:spPr>
            <a:xfrm>
              <a:off x="-1" y="6610115"/>
              <a:ext cx="41128523" cy="16168125"/>
            </a:xfrm>
            <a:prstGeom prst="rect">
              <a:avLst/>
            </a:prstGeom>
            <a:ln w="12700" cap="flat">
              <a:noFill/>
              <a:miter lim="400000"/>
            </a:ln>
            <a:effectLst/>
          </p:spPr>
        </p:pic>
      </p:grpSp>
      <p:sp>
        <p:nvSpPr>
          <p:cNvPr id="192" name="Milfoil Action Pre-consultation"/>
          <p:cNvSpPr txBox="1">
            <a:spLocks noGrp="1"/>
          </p:cNvSpPr>
          <p:nvPr>
            <p:ph type="title"/>
          </p:nvPr>
        </p:nvSpPr>
        <p:spPr>
          <a:xfrm>
            <a:off x="751814" y="3915939"/>
            <a:ext cx="22880372" cy="4648203"/>
          </a:xfrm>
          <a:prstGeom prst="rect">
            <a:avLst/>
          </a:prstGeom>
        </p:spPr>
        <p:txBody>
          <a:bodyPr>
            <a:normAutofit fontScale="90000"/>
          </a:bodyPr>
          <a:lstStyle/>
          <a:p>
            <a:pPr algn="ctr">
              <a:defRPr sz="12000" i="1" spc="-300">
                <a:solidFill>
                  <a:srgbClr val="FFFFFF"/>
                </a:solidFill>
              </a:defRPr>
            </a:pPr>
            <a:r>
              <a:rPr lang="en-CA" dirty="0"/>
              <a:t>Plan </a:t>
            </a:r>
            <a:r>
              <a:rPr lang="en-CA" dirty="0" err="1"/>
              <a:t>d’action</a:t>
            </a:r>
            <a:r>
              <a:rPr lang="en-CA" dirty="0"/>
              <a:t> </a:t>
            </a:r>
            <a:r>
              <a:rPr lang="en-CA" sz="12000" i="1" dirty="0" err="1"/>
              <a:t>contrer</a:t>
            </a:r>
            <a:r>
              <a:rPr lang="en-CA" sz="12000" i="1" dirty="0"/>
              <a:t> le </a:t>
            </a:r>
            <a:r>
              <a:rPr lang="en-CA" sz="12000" i="1" dirty="0" err="1"/>
              <a:t>myriophylle</a:t>
            </a:r>
            <a:r>
              <a:rPr lang="en-CA" sz="12000" i="1" dirty="0"/>
              <a:t> / </a:t>
            </a:r>
            <a:r>
              <a:rPr dirty="0"/>
              <a:t>Milfoil Action Plan 2025</a:t>
            </a:r>
            <a:br>
              <a:rPr dirty="0"/>
            </a:br>
            <a:r>
              <a:rPr sz="4000" cap="small" dirty="0"/>
              <a:t>P</a:t>
            </a:r>
            <a:r>
              <a:rPr lang="en-CA" sz="4000" cap="small" dirty="0" err="1"/>
              <a:t>roduit</a:t>
            </a:r>
            <a:r>
              <a:rPr lang="en-CA" sz="4000" cap="small" dirty="0"/>
              <a:t> avec le </a:t>
            </a:r>
            <a:r>
              <a:rPr lang="en-CA" sz="4000" cap="small" dirty="0" err="1"/>
              <a:t>soutien</a:t>
            </a:r>
            <a:r>
              <a:rPr lang="en-CA" sz="4000" cap="small" dirty="0"/>
              <a:t> du fonds vert de la </a:t>
            </a:r>
            <a:r>
              <a:rPr lang="en-CA" sz="4000" cap="small" dirty="0" err="1"/>
              <a:t>Pêche</a:t>
            </a:r>
            <a:r>
              <a:rPr lang="en-CA" sz="4000" cap="small" dirty="0"/>
              <a:t> / p</a:t>
            </a:r>
            <a:r>
              <a:rPr sz="4000" cap="small" dirty="0" err="1"/>
              <a:t>roduced</a:t>
            </a:r>
            <a:r>
              <a:rPr sz="4000" cap="small" dirty="0"/>
              <a:t> with support from the La Peche Green Fund</a:t>
            </a:r>
          </a:p>
        </p:txBody>
      </p:sp>
      <p:sp>
        <p:nvSpPr>
          <p:cNvPr id="193" name="Association des Lacs Notre-Dame et Usher"/>
          <p:cNvSpPr txBox="1">
            <a:spLocks noGrp="1"/>
          </p:cNvSpPr>
          <p:nvPr>
            <p:ph type="body" sz="quarter" idx="1"/>
          </p:nvPr>
        </p:nvSpPr>
        <p:spPr>
          <a:xfrm>
            <a:off x="3586843" y="9723422"/>
            <a:ext cx="17210314" cy="2904266"/>
          </a:xfrm>
          <a:prstGeom prst="rect">
            <a:avLst/>
          </a:prstGeom>
        </p:spPr>
        <p:txBody>
          <a:bodyPr>
            <a:normAutofit fontScale="85000" lnSpcReduction="20000"/>
          </a:bodyPr>
          <a:lstStyle/>
          <a:p>
            <a:pPr algn="ctr" defTabSz="660400">
              <a:defRPr sz="5120">
                <a:solidFill>
                  <a:srgbClr val="FFFFFF"/>
                </a:solidFill>
              </a:defRPr>
            </a:pPr>
            <a:r>
              <a:rPr lang="en-CA" dirty="0" err="1"/>
              <a:t>Présentation</a:t>
            </a:r>
            <a:r>
              <a:rPr lang="en-CA" dirty="0"/>
              <a:t> pour </a:t>
            </a:r>
            <a:r>
              <a:rPr lang="en-CA" dirty="0" err="1"/>
              <a:t>l’Assemblée</a:t>
            </a:r>
            <a:r>
              <a:rPr lang="en-CA" dirty="0"/>
              <a:t> </a:t>
            </a:r>
            <a:r>
              <a:rPr lang="en-CA" dirty="0" err="1"/>
              <a:t>annuelle</a:t>
            </a:r>
            <a:r>
              <a:rPr lang="en-CA" dirty="0"/>
              <a:t> / </a:t>
            </a:r>
            <a:r>
              <a:rPr dirty="0"/>
              <a:t>Presentation </a:t>
            </a:r>
            <a:r>
              <a:rPr lang="en-CA" dirty="0"/>
              <a:t>f</a:t>
            </a:r>
            <a:r>
              <a:rPr dirty="0"/>
              <a:t>o</a:t>
            </a:r>
            <a:r>
              <a:rPr lang="en-CA" dirty="0"/>
              <a:t>r</a:t>
            </a:r>
            <a:r>
              <a:rPr dirty="0"/>
              <a:t> the Annual Meeting</a:t>
            </a:r>
          </a:p>
          <a:p>
            <a:pPr algn="ctr" defTabSz="660400">
              <a:defRPr sz="5120">
                <a:solidFill>
                  <a:srgbClr val="FFFFFF"/>
                </a:solidFill>
              </a:defRPr>
            </a:pPr>
            <a:r>
              <a:rPr lang="en-CA" dirty="0"/>
              <a:t>Association des lacs Notre-Dame et Usher / </a:t>
            </a:r>
            <a:r>
              <a:rPr dirty="0"/>
              <a:t>Lac Notre-Dame and Usher</a:t>
            </a:r>
            <a:r>
              <a:rPr lang="en-CA" dirty="0"/>
              <a:t> Lake Association</a:t>
            </a:r>
            <a:endParaRPr dirty="0"/>
          </a:p>
          <a:p>
            <a:pPr algn="ctr" defTabSz="660400">
              <a:defRPr sz="5120">
                <a:solidFill>
                  <a:srgbClr val="FFFFFF"/>
                </a:solidFill>
              </a:defRPr>
            </a:pPr>
            <a:r>
              <a:rPr lang="en-CA" dirty="0"/>
              <a:t>5 Juillet 2025 / </a:t>
            </a:r>
            <a:r>
              <a:rPr dirty="0"/>
              <a:t>July 5</a:t>
            </a:r>
            <a:r>
              <a:rPr lang="en-CA" dirty="0"/>
              <a:t>,</a:t>
            </a:r>
            <a:r>
              <a:rPr dirty="0"/>
              <a:t>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ast year’s shoreline milfoil was worse or about the same compared to previous years"/>
          <p:cNvSpPr txBox="1">
            <a:spLocks noGrp="1"/>
          </p:cNvSpPr>
          <p:nvPr>
            <p:ph type="title"/>
          </p:nvPr>
        </p:nvSpPr>
        <p:spPr>
          <a:xfrm>
            <a:off x="1206500" y="384399"/>
            <a:ext cx="22861814" cy="3469144"/>
          </a:xfrm>
          <a:prstGeom prst="rect">
            <a:avLst/>
          </a:prstGeom>
        </p:spPr>
        <p:txBody>
          <a:bodyPr>
            <a:normAutofit/>
          </a:bodyPr>
          <a:lstStyle>
            <a:lvl1pPr defTabSz="1365469">
              <a:defRPr sz="4760" spc="-95"/>
            </a:lvl1pPr>
          </a:lstStyle>
          <a:p>
            <a:r>
              <a:rPr lang="en-CA" sz="4900" dirty="0" err="1"/>
              <a:t>L'année</a:t>
            </a:r>
            <a:r>
              <a:rPr lang="en-CA" sz="4900" dirty="0"/>
              <a:t> </a:t>
            </a:r>
            <a:r>
              <a:rPr lang="en-CA" sz="4900" dirty="0" err="1"/>
              <a:t>dernière</a:t>
            </a:r>
            <a:r>
              <a:rPr lang="en-CA" sz="4900" dirty="0"/>
              <a:t>, la situation du </a:t>
            </a:r>
            <a:r>
              <a:rPr lang="en-CA" sz="4900" dirty="0" err="1"/>
              <a:t>myriophylle</a:t>
            </a:r>
            <a:r>
              <a:rPr lang="en-CA" sz="4900" dirty="0"/>
              <a:t> sur les rives </a:t>
            </a:r>
            <a:r>
              <a:rPr lang="en-CA" sz="4900" dirty="0" err="1"/>
              <a:t>était</a:t>
            </a:r>
            <a:r>
              <a:rPr lang="en-CA" sz="4900" dirty="0"/>
              <a:t> </a:t>
            </a:r>
            <a:r>
              <a:rPr lang="en-CA" sz="4900" dirty="0" err="1"/>
              <a:t>pire</a:t>
            </a:r>
            <a:r>
              <a:rPr lang="en-CA" sz="4900" dirty="0"/>
              <a:t> </a:t>
            </a:r>
            <a:r>
              <a:rPr lang="en-CA" sz="4900" dirty="0" err="1"/>
              <a:t>ou</a:t>
            </a:r>
            <a:r>
              <a:rPr lang="en-CA" sz="4900" dirty="0"/>
              <a:t> à peu près la </a:t>
            </a:r>
            <a:r>
              <a:rPr lang="en-CA" sz="4900" dirty="0" err="1"/>
              <a:t>même</a:t>
            </a:r>
            <a:r>
              <a:rPr lang="en-CA" sz="4900" dirty="0"/>
              <a:t> par rapport aux </a:t>
            </a:r>
            <a:r>
              <a:rPr lang="en-CA" sz="4900" dirty="0" err="1"/>
              <a:t>années</a:t>
            </a:r>
            <a:r>
              <a:rPr lang="en-CA" sz="4900" dirty="0"/>
              <a:t> </a:t>
            </a:r>
            <a:r>
              <a:rPr lang="en-CA" sz="4900" dirty="0" err="1"/>
              <a:t>précédentes</a:t>
            </a:r>
            <a:r>
              <a:rPr lang="en-CA" sz="4900" dirty="0"/>
              <a:t> / </a:t>
            </a:r>
            <a:br>
              <a:rPr lang="en-CA" sz="4900" dirty="0"/>
            </a:br>
            <a:r>
              <a:rPr sz="4900" dirty="0">
                <a:solidFill>
                  <a:srgbClr val="0070C0"/>
                </a:solidFill>
              </a:rPr>
              <a:t>Last year’s shoreline milfoil was worse or about the same compared to previous years</a:t>
            </a:r>
          </a:p>
        </p:txBody>
      </p:sp>
      <p:graphicFrame>
        <p:nvGraphicFramePr>
          <p:cNvPr id="172" name="2D Column Chart"/>
          <p:cNvGraphicFramePr/>
          <p:nvPr/>
        </p:nvGraphicFramePr>
        <p:xfrm>
          <a:off x="6603390" y="3294381"/>
          <a:ext cx="11177220" cy="8098502"/>
        </p:xfrm>
        <a:graphic>
          <a:graphicData uri="http://schemas.openxmlformats.org/drawingml/2006/chart">
            <c:chart xmlns:c="http://schemas.openxmlformats.org/drawingml/2006/chart" xmlns:r="http://schemas.openxmlformats.org/officeDocument/2006/relationships" r:id="rId3"/>
          </a:graphicData>
        </a:graphic>
      </p:graphicFrame>
      <p:sp>
        <p:nvSpPr>
          <p:cNvPr id="173" name="Compared to previous years, was the milfoil growing along your property’s shoreline last summer:…"/>
          <p:cNvSpPr txBox="1"/>
          <p:nvPr/>
        </p:nvSpPr>
        <p:spPr>
          <a:xfrm>
            <a:off x="4027810" y="11620028"/>
            <a:ext cx="16539903" cy="99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1200">
                <a:latin typeface="Arial"/>
                <a:ea typeface="Arial"/>
                <a:cs typeface="Arial"/>
                <a:sym typeface="Arial"/>
              </a:defRPr>
            </a:pPr>
            <a:endParaRPr dirty="0"/>
          </a:p>
          <a:p>
            <a:pPr defTabSz="457200">
              <a:lnSpc>
                <a:spcPct val="100000"/>
              </a:lnSpc>
              <a:spcBef>
                <a:spcPts val="0"/>
              </a:spcBef>
              <a:defRPr sz="1600">
                <a:solidFill>
                  <a:srgbClr val="2C2C2C"/>
                </a:solidFill>
                <a:latin typeface="Arial"/>
                <a:ea typeface="Arial"/>
                <a:cs typeface="Arial"/>
                <a:sym typeface="Arial"/>
              </a:defRPr>
            </a:pPr>
            <a:r>
              <a:rPr sz="3000" dirty="0"/>
              <a:t>Compared to previous years, was the milfoil growing along your property’s shoreline last summer:</a:t>
            </a:r>
          </a:p>
          <a:p>
            <a:pPr defTabSz="457200">
              <a:lnSpc>
                <a:spcPct val="100000"/>
              </a:lnSpc>
              <a:spcBef>
                <a:spcPts val="0"/>
              </a:spcBef>
              <a:defRPr sz="2000">
                <a:solidFill>
                  <a:srgbClr val="2C2C2C"/>
                </a:solidFill>
                <a:latin typeface="Arial"/>
                <a:ea typeface="Arial"/>
                <a:cs typeface="Arial"/>
                <a:sym typeface="Arial"/>
              </a:defRPr>
            </a:pPr>
            <a:r>
              <a:rPr dirty="0"/>
              <a:t>42 responses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Most lake residents are very concerned"/>
          <p:cNvSpPr txBox="1">
            <a:spLocks noGrp="1"/>
          </p:cNvSpPr>
          <p:nvPr>
            <p:ph type="title"/>
          </p:nvPr>
        </p:nvSpPr>
        <p:spPr>
          <a:xfrm>
            <a:off x="1206499" y="690400"/>
            <a:ext cx="22600557" cy="1954829"/>
          </a:xfrm>
          <a:prstGeom prst="rect">
            <a:avLst/>
          </a:prstGeom>
        </p:spPr>
        <p:txBody>
          <a:bodyPr>
            <a:noAutofit/>
          </a:bodyPr>
          <a:lstStyle/>
          <a:p>
            <a:r>
              <a:rPr lang="en-CA" sz="7000" dirty="0"/>
              <a:t>La </a:t>
            </a:r>
            <a:r>
              <a:rPr lang="en-CA" sz="7000" dirty="0" err="1"/>
              <a:t>plupart</a:t>
            </a:r>
            <a:r>
              <a:rPr lang="en-CA" sz="7000" dirty="0"/>
              <a:t> des </a:t>
            </a:r>
            <a:r>
              <a:rPr lang="en-CA" sz="7000" dirty="0" err="1"/>
              <a:t>riverains</a:t>
            </a:r>
            <a:r>
              <a:rPr lang="en-CA" sz="7000" dirty="0"/>
              <a:t> et </a:t>
            </a:r>
            <a:r>
              <a:rPr lang="en-CA" sz="7000" dirty="0" err="1"/>
              <a:t>riveraines</a:t>
            </a:r>
            <a:r>
              <a:rPr lang="en-CA" sz="7000" dirty="0"/>
              <a:t> </a:t>
            </a:r>
            <a:r>
              <a:rPr lang="en-CA" sz="7000" dirty="0" err="1"/>
              <a:t>sont</a:t>
            </a:r>
            <a:r>
              <a:rPr lang="en-CA" sz="7000" dirty="0"/>
              <a:t> très </a:t>
            </a:r>
            <a:r>
              <a:rPr lang="en-CA" sz="7000" dirty="0" err="1"/>
              <a:t>inquiets</a:t>
            </a:r>
            <a:r>
              <a:rPr lang="en-CA" sz="7000" dirty="0"/>
              <a:t> / </a:t>
            </a:r>
            <a:r>
              <a:rPr sz="7000" dirty="0">
                <a:solidFill>
                  <a:srgbClr val="0070C0"/>
                </a:solidFill>
              </a:rPr>
              <a:t>Most lake residents are very concerned</a:t>
            </a:r>
          </a:p>
        </p:txBody>
      </p:sp>
      <p:graphicFrame>
        <p:nvGraphicFramePr>
          <p:cNvPr id="176" name="2D Column Chart"/>
          <p:cNvGraphicFramePr/>
          <p:nvPr/>
        </p:nvGraphicFramePr>
        <p:xfrm>
          <a:off x="5604399" y="3507148"/>
          <a:ext cx="11177221" cy="6701704"/>
        </p:xfrm>
        <a:graphic>
          <a:graphicData uri="http://schemas.openxmlformats.org/drawingml/2006/chart">
            <c:chart xmlns:c="http://schemas.openxmlformats.org/drawingml/2006/chart" xmlns:r="http://schemas.openxmlformats.org/officeDocument/2006/relationships" r:id="rId3"/>
          </a:graphicData>
        </a:graphic>
      </p:graphicFrame>
      <p:sp>
        <p:nvSpPr>
          <p:cNvPr id="177" name="Overall, how concerned are you about the presence of milfoil on Lac Notre-Dame?  54 Responses"/>
          <p:cNvSpPr txBox="1"/>
          <p:nvPr/>
        </p:nvSpPr>
        <p:spPr>
          <a:xfrm>
            <a:off x="4136565" y="11313134"/>
            <a:ext cx="14112889" cy="99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1200">
                <a:latin typeface="Arial"/>
                <a:ea typeface="Arial"/>
                <a:cs typeface="Arial"/>
                <a:sym typeface="Arial"/>
              </a:defRPr>
            </a:pPr>
            <a:endParaRPr/>
          </a:p>
          <a:p>
            <a:pPr defTabSz="457200">
              <a:lnSpc>
                <a:spcPct val="100000"/>
              </a:lnSpc>
              <a:spcBef>
                <a:spcPts val="0"/>
              </a:spcBef>
              <a:defRPr sz="3000">
                <a:solidFill>
                  <a:srgbClr val="2C2C2C"/>
                </a:solidFill>
                <a:latin typeface="Arial"/>
                <a:ea typeface="Arial"/>
                <a:cs typeface="Arial"/>
                <a:sym typeface="Arial"/>
              </a:defRPr>
            </a:pPr>
            <a:r>
              <a:t>Overall, how concerned are you about the presence of milfoil on Lac Notre-Dame? </a:t>
            </a:r>
            <a:br/>
            <a:r>
              <a:rPr sz="2000"/>
              <a:t>54 Responses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reation and environmental impacts top the list of concerns"/>
          <p:cNvSpPr txBox="1">
            <a:spLocks noGrp="1"/>
          </p:cNvSpPr>
          <p:nvPr>
            <p:ph type="title"/>
          </p:nvPr>
        </p:nvSpPr>
        <p:spPr>
          <a:xfrm>
            <a:off x="1513908" y="914953"/>
            <a:ext cx="22391121" cy="2089504"/>
          </a:xfrm>
          <a:prstGeom prst="rect">
            <a:avLst/>
          </a:prstGeom>
        </p:spPr>
        <p:txBody>
          <a:bodyPr>
            <a:normAutofit fontScale="90000"/>
          </a:bodyPr>
          <a:lstStyle>
            <a:lvl1pPr defTabSz="1731220">
              <a:defRPr sz="6035" spc="-120"/>
            </a:lvl1pPr>
          </a:lstStyle>
          <a:p>
            <a:r>
              <a:rPr lang="en-CA" dirty="0"/>
              <a:t>Les </a:t>
            </a:r>
            <a:r>
              <a:rPr lang="en-CA" dirty="0" err="1"/>
              <a:t>loisirs</a:t>
            </a:r>
            <a:r>
              <a:rPr lang="en-CA" dirty="0"/>
              <a:t> et </a:t>
            </a:r>
            <a:r>
              <a:rPr lang="en-CA" dirty="0" err="1"/>
              <a:t>l'impact</a:t>
            </a:r>
            <a:r>
              <a:rPr lang="en-CA" dirty="0"/>
              <a:t> sur </a:t>
            </a:r>
            <a:r>
              <a:rPr lang="en-CA" dirty="0" err="1"/>
              <a:t>l'environnement</a:t>
            </a:r>
            <a:r>
              <a:rPr lang="en-CA" dirty="0"/>
              <a:t> </a:t>
            </a:r>
            <a:r>
              <a:rPr lang="en-CA" dirty="0" err="1"/>
              <a:t>sont</a:t>
            </a:r>
            <a:r>
              <a:rPr lang="en-CA" dirty="0"/>
              <a:t> </a:t>
            </a:r>
            <a:r>
              <a:rPr lang="en-CA" dirty="0" err="1"/>
              <a:t>en</a:t>
            </a:r>
            <a:r>
              <a:rPr lang="en-CA" dirty="0"/>
              <a:t> tête de </a:t>
            </a:r>
            <a:r>
              <a:rPr lang="en-CA" dirty="0" err="1"/>
              <a:t>liste</a:t>
            </a:r>
            <a:r>
              <a:rPr lang="en-CA" dirty="0"/>
              <a:t> des </a:t>
            </a:r>
            <a:r>
              <a:rPr lang="en-CA" dirty="0" err="1"/>
              <a:t>préoccupations</a:t>
            </a:r>
            <a:r>
              <a:rPr lang="en-CA" dirty="0"/>
              <a:t> / </a:t>
            </a:r>
            <a:br>
              <a:rPr lang="en-CA" dirty="0"/>
            </a:br>
            <a:r>
              <a:rPr dirty="0">
                <a:solidFill>
                  <a:srgbClr val="0070C0"/>
                </a:solidFill>
              </a:rPr>
              <a:t>Recreation and environmental impacts top the list of concerns</a:t>
            </a:r>
          </a:p>
        </p:txBody>
      </p:sp>
      <p:graphicFrame>
        <p:nvGraphicFramePr>
          <p:cNvPr id="180" name="2D Column Chart"/>
          <p:cNvGraphicFramePr/>
          <p:nvPr/>
        </p:nvGraphicFramePr>
        <p:xfrm>
          <a:off x="6147409" y="3489413"/>
          <a:ext cx="11537341" cy="6737174"/>
        </p:xfrm>
        <a:graphic>
          <a:graphicData uri="http://schemas.openxmlformats.org/drawingml/2006/chart">
            <c:chart xmlns:c="http://schemas.openxmlformats.org/drawingml/2006/chart" xmlns:r="http://schemas.openxmlformats.org/officeDocument/2006/relationships" r:id="rId3"/>
          </a:graphicData>
        </a:graphic>
      </p:graphicFrame>
      <p:sp>
        <p:nvSpPr>
          <p:cNvPr id="181" name="What are your concerns about the presence of milfoil on Lac Notre-Dame? Please choose all that apply:…"/>
          <p:cNvSpPr txBox="1"/>
          <p:nvPr/>
        </p:nvSpPr>
        <p:spPr>
          <a:xfrm>
            <a:off x="3685119" y="11070657"/>
            <a:ext cx="17628581" cy="1130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1200">
                <a:latin typeface="Arial"/>
                <a:ea typeface="Arial"/>
                <a:cs typeface="Arial"/>
                <a:sym typeface="Arial"/>
              </a:defRPr>
            </a:pPr>
            <a:endParaRPr/>
          </a:p>
          <a:p>
            <a:pPr defTabSz="457200">
              <a:lnSpc>
                <a:spcPct val="100000"/>
              </a:lnSpc>
              <a:spcBef>
                <a:spcPts val="0"/>
              </a:spcBef>
              <a:defRPr sz="3000">
                <a:solidFill>
                  <a:srgbClr val="2C2C2C"/>
                </a:solidFill>
                <a:latin typeface="Arial"/>
                <a:ea typeface="Arial"/>
                <a:cs typeface="Arial"/>
                <a:sym typeface="Arial"/>
              </a:defRPr>
            </a:pPr>
            <a:r>
              <a:t>What are your concerns about the presence of milfoil on Lac Notre-Dame? Please choose all that apply:</a:t>
            </a:r>
          </a:p>
          <a:p>
            <a:pPr defTabSz="457200">
              <a:lnSpc>
                <a:spcPct val="100000"/>
              </a:lnSpc>
              <a:spcBef>
                <a:spcPts val="0"/>
              </a:spcBef>
              <a:defRPr sz="3000">
                <a:solidFill>
                  <a:srgbClr val="2C2C2C"/>
                </a:solidFill>
                <a:latin typeface="Arial"/>
                <a:ea typeface="Arial"/>
                <a:cs typeface="Arial"/>
                <a:sym typeface="Arial"/>
              </a:defRPr>
            </a:pPr>
            <a:r>
              <a:t>53 Responses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The Problem Today.pdf" descr="The Problem Today.pdf"/>
          <p:cNvPicPr>
            <a:picLocks noChangeAspect="1"/>
          </p:cNvPicPr>
          <p:nvPr/>
        </p:nvPicPr>
        <p:blipFill>
          <a:blip r:embed="rId3">
            <a:alphaModFix amt="17692"/>
          </a:blip>
          <a:stretch>
            <a:fillRect/>
          </a:stretch>
        </p:blipFill>
        <p:spPr>
          <a:xfrm>
            <a:off x="2700824" y="1374413"/>
            <a:ext cx="17750119" cy="13716001"/>
          </a:xfrm>
          <a:prstGeom prst="rect">
            <a:avLst/>
          </a:prstGeom>
          <a:ln w="12700">
            <a:miter lim="400000"/>
          </a:ln>
        </p:spPr>
      </p:pic>
      <p:sp>
        <p:nvSpPr>
          <p:cNvPr id="184" name="Compared to the consultation map, based on your own experience on Lac Notre-Dame in the summer of 2024, the milfoil was:…"/>
          <p:cNvSpPr txBox="1"/>
          <p:nvPr/>
        </p:nvSpPr>
        <p:spPr>
          <a:xfrm>
            <a:off x="1738201" y="11981108"/>
            <a:ext cx="18577243" cy="79273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825500">
              <a:lnSpc>
                <a:spcPct val="100000"/>
              </a:lnSpc>
              <a:spcBef>
                <a:spcPts val="0"/>
              </a:spcBef>
              <a:defRPr sz="2500">
                <a:latin typeface="Helvetica Neue Medium"/>
                <a:ea typeface="Helvetica Neue Medium"/>
                <a:cs typeface="Helvetica Neue Medium"/>
                <a:sym typeface="Helvetica Neue Medium"/>
              </a:defRPr>
            </a:pPr>
            <a:r>
              <a:t>Compared to the consultation map, based on your own experience on Lac Notre-Dame in the summer of 2024, the milfoil was:</a:t>
            </a:r>
          </a:p>
          <a:p>
            <a:pPr defTabSz="825500">
              <a:lnSpc>
                <a:spcPct val="100000"/>
              </a:lnSpc>
              <a:spcBef>
                <a:spcPts val="0"/>
              </a:spcBef>
              <a:defRPr sz="2000">
                <a:latin typeface="Helvetica Neue Medium"/>
                <a:ea typeface="Helvetica Neue Medium"/>
                <a:cs typeface="Helvetica Neue Medium"/>
                <a:sym typeface="Helvetica Neue Medium"/>
              </a:defRPr>
            </a:pPr>
            <a:r>
              <a:t>53 responses</a:t>
            </a:r>
          </a:p>
        </p:txBody>
      </p:sp>
      <p:sp>
        <p:nvSpPr>
          <p:cNvPr id="185" name="Rectangle"/>
          <p:cNvSpPr/>
          <p:nvPr/>
        </p:nvSpPr>
        <p:spPr>
          <a:xfrm>
            <a:off x="9708650" y="1991030"/>
            <a:ext cx="9943027" cy="1663090"/>
          </a:xfrm>
          <a:prstGeom prst="rect">
            <a:avLst/>
          </a:prstGeom>
          <a:solidFill>
            <a:srgbClr val="FFFFFF"/>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aphicFrame>
        <p:nvGraphicFramePr>
          <p:cNvPr id="186" name="2D Column Chart"/>
          <p:cNvGraphicFramePr/>
          <p:nvPr/>
        </p:nvGraphicFramePr>
        <p:xfrm>
          <a:off x="6450549" y="3112819"/>
          <a:ext cx="11330061" cy="8847432"/>
        </p:xfrm>
        <a:graphic>
          <a:graphicData uri="http://schemas.openxmlformats.org/drawingml/2006/chart">
            <c:chart xmlns:c="http://schemas.openxmlformats.org/drawingml/2006/chart" xmlns:r="http://schemas.openxmlformats.org/officeDocument/2006/relationships" r:id="rId4"/>
          </a:graphicData>
        </a:graphic>
      </p:graphicFrame>
      <p:sp>
        <p:nvSpPr>
          <p:cNvPr id="187" name="Most agree the guidelines map is accurate"/>
          <p:cNvSpPr txBox="1">
            <a:spLocks noGrp="1"/>
          </p:cNvSpPr>
          <p:nvPr>
            <p:ph type="title"/>
          </p:nvPr>
        </p:nvSpPr>
        <p:spPr>
          <a:xfrm>
            <a:off x="1467164" y="320799"/>
            <a:ext cx="21971001" cy="2389744"/>
          </a:xfrm>
          <a:prstGeom prst="rect">
            <a:avLst/>
          </a:prstGeom>
        </p:spPr>
        <p:txBody>
          <a:bodyPr>
            <a:noAutofit/>
          </a:bodyPr>
          <a:lstStyle/>
          <a:p>
            <a:r>
              <a:rPr lang="en-CA" sz="6000" dirty="0"/>
              <a:t>La </a:t>
            </a:r>
            <a:r>
              <a:rPr lang="en-CA" sz="6000" dirty="0" err="1"/>
              <a:t>plupart</a:t>
            </a:r>
            <a:r>
              <a:rPr lang="en-CA" sz="6000" dirty="0"/>
              <a:t> des </a:t>
            </a:r>
            <a:r>
              <a:rPr lang="en-CA" sz="6000" dirty="0" err="1"/>
              <a:t>personnes</a:t>
            </a:r>
            <a:r>
              <a:rPr lang="en-CA" sz="6000" dirty="0"/>
              <a:t> </a:t>
            </a:r>
            <a:r>
              <a:rPr lang="en-CA" sz="6000" dirty="0" err="1"/>
              <a:t>interrogées</a:t>
            </a:r>
            <a:r>
              <a:rPr lang="en-CA" sz="6000" dirty="0"/>
              <a:t> </a:t>
            </a:r>
            <a:r>
              <a:rPr lang="en-CA" sz="6000" dirty="0" err="1"/>
              <a:t>s'accordent</a:t>
            </a:r>
            <a:r>
              <a:rPr lang="en-CA" sz="6000" dirty="0"/>
              <a:t> à dire que la carte des </a:t>
            </a:r>
            <a:r>
              <a:rPr lang="en-CA" sz="6000" dirty="0" err="1"/>
              <a:t>lignes</a:t>
            </a:r>
            <a:r>
              <a:rPr lang="en-CA" sz="6000" dirty="0"/>
              <a:t> directrices </a:t>
            </a:r>
            <a:r>
              <a:rPr lang="en-CA" sz="6000" dirty="0" err="1"/>
              <a:t>est</a:t>
            </a:r>
            <a:r>
              <a:rPr lang="en-CA" sz="6000" dirty="0"/>
              <a:t> </a:t>
            </a:r>
            <a:r>
              <a:rPr lang="en-CA" sz="6000" dirty="0" err="1"/>
              <a:t>exacte</a:t>
            </a:r>
            <a:r>
              <a:rPr lang="en-CA" sz="6000" dirty="0"/>
              <a:t> / </a:t>
            </a:r>
            <a:br>
              <a:rPr lang="en-CA" sz="6000" dirty="0"/>
            </a:br>
            <a:r>
              <a:rPr sz="6000" dirty="0">
                <a:solidFill>
                  <a:srgbClr val="0070C0"/>
                </a:solidFill>
              </a:rPr>
              <a:t>Most agree the guidelines map is accurate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uidelines are a good idea the vast majority plan to follow"/>
          <p:cNvSpPr txBox="1">
            <a:spLocks noGrp="1"/>
          </p:cNvSpPr>
          <p:nvPr>
            <p:ph type="title"/>
          </p:nvPr>
        </p:nvSpPr>
        <p:spPr>
          <a:xfrm>
            <a:off x="1206500" y="399193"/>
            <a:ext cx="21971000" cy="1947347"/>
          </a:xfrm>
          <a:prstGeom prst="rect">
            <a:avLst/>
          </a:prstGeom>
        </p:spPr>
        <p:txBody>
          <a:bodyPr>
            <a:noAutofit/>
          </a:bodyPr>
          <a:lstStyle>
            <a:lvl1pPr defTabSz="1853137">
              <a:defRPr sz="6460" spc="-129"/>
            </a:lvl1pPr>
          </a:lstStyle>
          <a:p>
            <a:r>
              <a:rPr lang="en-CA" sz="5000" dirty="0"/>
              <a:t>Les </a:t>
            </a:r>
            <a:r>
              <a:rPr lang="en-CA" sz="5000" dirty="0" err="1"/>
              <a:t>lignes</a:t>
            </a:r>
            <a:r>
              <a:rPr lang="en-CA" sz="5000" dirty="0"/>
              <a:t> directrices </a:t>
            </a:r>
            <a:r>
              <a:rPr lang="en-CA" sz="5000" dirty="0" err="1"/>
              <a:t>sont</a:t>
            </a:r>
            <a:r>
              <a:rPr lang="en-CA" sz="5000" dirty="0"/>
              <a:t> </a:t>
            </a:r>
            <a:r>
              <a:rPr lang="en-CA" sz="5000" dirty="0" err="1"/>
              <a:t>une</a:t>
            </a:r>
            <a:r>
              <a:rPr lang="en-CA" sz="5000" dirty="0"/>
              <a:t> bonne idée que la </a:t>
            </a:r>
            <a:r>
              <a:rPr lang="en-CA" sz="5000" dirty="0" err="1"/>
              <a:t>grande</a:t>
            </a:r>
            <a:r>
              <a:rPr lang="en-CA" sz="5000" dirty="0"/>
              <a:t> </a:t>
            </a:r>
            <a:r>
              <a:rPr lang="en-CA" sz="5000" dirty="0" err="1"/>
              <a:t>majorité</a:t>
            </a:r>
            <a:r>
              <a:rPr lang="en-CA" sz="5000" dirty="0"/>
              <a:t> </a:t>
            </a:r>
            <a:r>
              <a:rPr lang="en-CA" sz="5000" dirty="0" err="1"/>
              <a:t>d'entre</a:t>
            </a:r>
            <a:r>
              <a:rPr lang="en-CA" sz="5000" dirty="0"/>
              <a:t> </a:t>
            </a:r>
            <a:r>
              <a:rPr lang="en-CA" sz="5000" dirty="0" err="1"/>
              <a:t>elles</a:t>
            </a:r>
            <a:r>
              <a:rPr lang="en-CA" sz="5000" dirty="0"/>
              <a:t> </a:t>
            </a:r>
            <a:r>
              <a:rPr lang="en-CA" sz="5000" dirty="0" err="1"/>
              <a:t>prévoient</a:t>
            </a:r>
            <a:r>
              <a:rPr lang="en-CA" sz="5000" dirty="0"/>
              <a:t> de </a:t>
            </a:r>
            <a:r>
              <a:rPr lang="en-CA" sz="5000" dirty="0" err="1"/>
              <a:t>suivre</a:t>
            </a:r>
            <a:r>
              <a:rPr lang="en-CA" sz="5000" dirty="0"/>
              <a:t> / </a:t>
            </a:r>
            <a:br>
              <a:rPr lang="en-CA" sz="5000" dirty="0"/>
            </a:br>
            <a:r>
              <a:rPr sz="5000" dirty="0">
                <a:solidFill>
                  <a:srgbClr val="0070C0"/>
                </a:solidFill>
              </a:rPr>
              <a:t>Guidelines are a good idea the vast majority plan to follow</a:t>
            </a:r>
          </a:p>
        </p:txBody>
      </p:sp>
      <p:graphicFrame>
        <p:nvGraphicFramePr>
          <p:cNvPr id="190" name="2D Stacked Column Chart"/>
          <p:cNvGraphicFramePr/>
          <p:nvPr>
            <p:extLst>
              <p:ext uri="{D42A27DB-BD31-4B8C-83A1-F6EECF244321}">
                <p14:modId xmlns:p14="http://schemas.microsoft.com/office/powerpoint/2010/main" val="3027875121"/>
              </p:ext>
            </p:extLst>
          </p:nvPr>
        </p:nvGraphicFramePr>
        <p:xfrm>
          <a:off x="2767600" y="2771507"/>
          <a:ext cx="20744933" cy="7015882"/>
        </p:xfrm>
        <a:graphic>
          <a:graphicData uri="http://schemas.openxmlformats.org/drawingml/2006/chart">
            <c:chart xmlns:c="http://schemas.openxmlformats.org/drawingml/2006/chart" xmlns:r="http://schemas.openxmlformats.org/officeDocument/2006/relationships" r:id="rId3"/>
          </a:graphicData>
        </a:graphic>
      </p:graphicFrame>
      <p:sp>
        <p:nvSpPr>
          <p:cNvPr id="191" name="Do you agree / disagree with the following statements?:…"/>
          <p:cNvSpPr txBox="1"/>
          <p:nvPr/>
        </p:nvSpPr>
        <p:spPr>
          <a:xfrm>
            <a:off x="3353364" y="10387218"/>
            <a:ext cx="14643957" cy="2571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1200">
                <a:latin typeface="Arial"/>
                <a:ea typeface="Arial"/>
                <a:cs typeface="Arial"/>
                <a:sym typeface="Arial"/>
              </a:defRPr>
            </a:pPr>
            <a:endParaRPr/>
          </a:p>
          <a:p>
            <a:pPr defTabSz="457200">
              <a:lnSpc>
                <a:spcPct val="100000"/>
              </a:lnSpc>
              <a:spcBef>
                <a:spcPts val="0"/>
              </a:spcBef>
              <a:defRPr sz="2500">
                <a:latin typeface="Arial"/>
                <a:ea typeface="Arial"/>
                <a:cs typeface="Arial"/>
                <a:sym typeface="Arial"/>
              </a:defRPr>
            </a:pPr>
            <a:r>
              <a:t>Do you agree / disagree with the following statements?:</a:t>
            </a:r>
          </a:p>
          <a:p>
            <a:pPr defTabSz="457200">
              <a:lnSpc>
                <a:spcPct val="100000"/>
              </a:lnSpc>
              <a:spcBef>
                <a:spcPts val="0"/>
              </a:spcBef>
              <a:defRPr sz="2500">
                <a:latin typeface="Arial"/>
                <a:ea typeface="Arial"/>
                <a:cs typeface="Arial"/>
                <a:sym typeface="Arial"/>
              </a:defRPr>
            </a:pPr>
            <a:endParaRPr/>
          </a:p>
          <a:p>
            <a:pPr marL="317500" indent="-317500" defTabSz="457200">
              <a:lnSpc>
                <a:spcPct val="100000"/>
              </a:lnSpc>
              <a:spcBef>
                <a:spcPts val="0"/>
              </a:spcBef>
              <a:buSzPct val="123000"/>
              <a:buChar char="•"/>
              <a:defRPr sz="2500">
                <a:solidFill>
                  <a:srgbClr val="2C2C2C"/>
                </a:solidFill>
                <a:latin typeface="Arial"/>
                <a:ea typeface="Arial"/>
                <a:cs typeface="Arial"/>
                <a:sym typeface="Arial"/>
              </a:defRPr>
            </a:pPr>
            <a:r>
              <a:t>The voluntary Watercraft Guidelines are a good idea to slow the spread of milfoil on Lac Notre-Dame.</a:t>
            </a:r>
          </a:p>
          <a:p>
            <a:pPr marL="317500" indent="-317500" defTabSz="457200">
              <a:lnSpc>
                <a:spcPct val="100000"/>
              </a:lnSpc>
              <a:spcBef>
                <a:spcPts val="0"/>
              </a:spcBef>
              <a:buSzPct val="123000"/>
              <a:buChar char="•"/>
              <a:defRPr sz="2500">
                <a:solidFill>
                  <a:srgbClr val="2C2C2C"/>
                </a:solidFill>
                <a:latin typeface="Arial"/>
                <a:ea typeface="Arial"/>
                <a:cs typeface="Arial"/>
                <a:sym typeface="Arial"/>
              </a:defRPr>
            </a:pPr>
            <a:endParaRPr/>
          </a:p>
          <a:p>
            <a:pPr marL="317500" indent="-317500" defTabSz="457200">
              <a:lnSpc>
                <a:spcPct val="100000"/>
              </a:lnSpc>
              <a:spcBef>
                <a:spcPts val="0"/>
              </a:spcBef>
              <a:buSzPct val="123000"/>
              <a:buChar char="•"/>
              <a:defRPr sz="2500">
                <a:solidFill>
                  <a:srgbClr val="2C2C2C"/>
                </a:solidFill>
                <a:latin typeface="Arial"/>
                <a:ea typeface="Arial"/>
                <a:cs typeface="Arial"/>
                <a:sym typeface="Arial"/>
              </a:defRPr>
            </a:pPr>
            <a:r>
              <a:t>Even though they are voluntary, I plan to follow the Watercraft Guidelines to the best of my ability.</a:t>
            </a:r>
          </a:p>
          <a:p>
            <a:pPr defTabSz="457200">
              <a:lnSpc>
                <a:spcPct val="100000"/>
              </a:lnSpc>
              <a:spcBef>
                <a:spcPts val="0"/>
              </a:spcBef>
              <a:defRPr sz="1600">
                <a:solidFill>
                  <a:srgbClr val="2C2C2C"/>
                </a:solidFill>
                <a:latin typeface="Arial"/>
                <a:ea typeface="Arial"/>
                <a:cs typeface="Arial"/>
                <a:sym typeface="Arial"/>
              </a:defRPr>
            </a:pPr>
            <a:endParaRPr/>
          </a:p>
          <a:p>
            <a:pPr defTabSz="457200">
              <a:lnSpc>
                <a:spcPct val="100000"/>
              </a:lnSpc>
              <a:spcBef>
                <a:spcPts val="0"/>
              </a:spcBef>
              <a:defRPr sz="1600">
                <a:solidFill>
                  <a:srgbClr val="2C2C2C"/>
                </a:solidFill>
                <a:latin typeface="Arial"/>
                <a:ea typeface="Arial"/>
                <a:cs typeface="Arial"/>
                <a:sym typeface="Arial"/>
              </a:defRPr>
            </a:pPr>
            <a:r>
              <a:t>50 responses</a:t>
            </a:r>
          </a:p>
        </p:txBody>
      </p:sp>
      <p:pic>
        <p:nvPicPr>
          <p:cNvPr id="192" name="pasted-movie.png" descr="pasted-movie.png"/>
          <p:cNvPicPr>
            <a:picLocks noChangeAspect="1"/>
          </p:cNvPicPr>
          <p:nvPr/>
        </p:nvPicPr>
        <p:blipFill>
          <a:blip r:embed="rId4"/>
          <a:stretch>
            <a:fillRect/>
          </a:stretch>
        </p:blipFill>
        <p:spPr>
          <a:prstGeom prst="rect">
            <a:avLst/>
          </a:prstGeom>
          <a:ln w="12700">
            <a:miter lim="400000"/>
          </a:ln>
        </p:spPr>
      </p:pic>
      <p:pic>
        <p:nvPicPr>
          <p:cNvPr id="193" name="pasted-movie.png" descr="pasted-movie.png"/>
          <p:cNvPicPr>
            <a:picLocks noChangeAspect="1"/>
          </p:cNvPicPr>
          <p:nvPr/>
        </p:nvPicPr>
        <p:blipFill>
          <a:blip r:embed="rId5"/>
          <a:srcRect l="62407" t="604" r="21638" b="604"/>
          <a:stretch>
            <a:fillRect/>
          </a:stretch>
        </p:blipFill>
        <p:spPr>
          <a:xfrm>
            <a:off x="8036575" y="4569049"/>
            <a:ext cx="738331" cy="4572001"/>
          </a:xfrm>
          <a:prstGeom prst="rect">
            <a:avLst/>
          </a:prstGeom>
          <a:ln w="12700">
            <a:miter lim="400000"/>
          </a:ln>
        </p:spPr>
      </p:pic>
      <p:pic>
        <p:nvPicPr>
          <p:cNvPr id="194" name="pasted-movie.png" descr="pasted-movie.png"/>
          <p:cNvPicPr>
            <a:picLocks noChangeAspect="1"/>
          </p:cNvPicPr>
          <p:nvPr/>
        </p:nvPicPr>
        <p:blipFill>
          <a:blip r:embed="rId5"/>
          <a:srcRect l="62407" t="604" r="21638" b="11115"/>
          <a:stretch>
            <a:fillRect/>
          </a:stretch>
        </p:blipFill>
        <p:spPr>
          <a:xfrm>
            <a:off x="12921721" y="3403465"/>
            <a:ext cx="1041749" cy="5764514"/>
          </a:xfrm>
          <a:prstGeom prst="rect">
            <a:avLst/>
          </a:prstGeom>
          <a:ln w="12700">
            <a:miter lim="400000"/>
          </a:ln>
        </p:spPr>
      </p:pic>
      <p:sp>
        <p:nvSpPr>
          <p:cNvPr id="195" name="88%"/>
          <p:cNvSpPr txBox="1"/>
          <p:nvPr/>
        </p:nvSpPr>
        <p:spPr>
          <a:xfrm>
            <a:off x="9109433" y="6046617"/>
            <a:ext cx="1401776" cy="808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88%</a:t>
            </a:r>
          </a:p>
        </p:txBody>
      </p:sp>
      <p:sp>
        <p:nvSpPr>
          <p:cNvPr id="196" name="98%"/>
          <p:cNvSpPr txBox="1"/>
          <p:nvPr/>
        </p:nvSpPr>
        <p:spPr>
          <a:xfrm>
            <a:off x="14236456" y="5762256"/>
            <a:ext cx="1401776" cy="808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98%</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But, not as certain others will follow the guidelines"/>
          <p:cNvSpPr txBox="1">
            <a:spLocks noGrp="1"/>
          </p:cNvSpPr>
          <p:nvPr>
            <p:ph type="title"/>
          </p:nvPr>
        </p:nvSpPr>
        <p:spPr>
          <a:xfrm>
            <a:off x="1206500" y="589642"/>
            <a:ext cx="21971000" cy="2232217"/>
          </a:xfrm>
          <a:prstGeom prst="rect">
            <a:avLst/>
          </a:prstGeom>
        </p:spPr>
        <p:txBody>
          <a:bodyPr>
            <a:noAutofit/>
          </a:bodyPr>
          <a:lstStyle>
            <a:lvl1pPr defTabSz="2145738">
              <a:defRPr sz="7480" spc="-149"/>
            </a:lvl1pPr>
          </a:lstStyle>
          <a:p>
            <a:r>
              <a:rPr lang="en-CA" sz="6400" dirty="0"/>
              <a:t>Mais, </a:t>
            </a:r>
            <a:r>
              <a:rPr lang="en-CA" sz="6400" dirty="0" err="1"/>
              <a:t>moins</a:t>
            </a:r>
            <a:r>
              <a:rPr lang="en-CA" sz="6400" dirty="0"/>
              <a:t> </a:t>
            </a:r>
            <a:r>
              <a:rPr lang="en-CA" sz="6400" dirty="0" err="1"/>
              <a:t>convaincus</a:t>
            </a:r>
            <a:r>
              <a:rPr lang="en-CA" sz="6400" dirty="0"/>
              <a:t> que les </a:t>
            </a:r>
            <a:r>
              <a:rPr lang="en-CA" sz="6400" dirty="0" err="1"/>
              <a:t>autres</a:t>
            </a:r>
            <a:r>
              <a:rPr lang="en-CA" sz="6400" dirty="0"/>
              <a:t> </a:t>
            </a:r>
            <a:r>
              <a:rPr lang="en-CA" sz="6400" dirty="0" err="1"/>
              <a:t>suivront</a:t>
            </a:r>
            <a:r>
              <a:rPr lang="en-CA" sz="6400" dirty="0"/>
              <a:t> les </a:t>
            </a:r>
            <a:r>
              <a:rPr lang="en-CA" sz="6400" dirty="0" err="1"/>
              <a:t>lignes</a:t>
            </a:r>
            <a:r>
              <a:rPr lang="en-CA" sz="6400" dirty="0"/>
              <a:t> directrices / </a:t>
            </a:r>
            <a:br>
              <a:rPr lang="en-CA" sz="6400" dirty="0"/>
            </a:br>
            <a:r>
              <a:rPr sz="6400" dirty="0">
                <a:solidFill>
                  <a:srgbClr val="0070C0"/>
                </a:solidFill>
              </a:rPr>
              <a:t>But, not as certain others will follow the guidelines</a:t>
            </a:r>
          </a:p>
        </p:txBody>
      </p:sp>
      <p:graphicFrame>
        <p:nvGraphicFramePr>
          <p:cNvPr id="199" name="2D Stacked Column Chart"/>
          <p:cNvGraphicFramePr/>
          <p:nvPr/>
        </p:nvGraphicFramePr>
        <p:xfrm>
          <a:off x="4185245" y="3878258"/>
          <a:ext cx="18124592" cy="7015883"/>
        </p:xfrm>
        <a:graphic>
          <a:graphicData uri="http://schemas.openxmlformats.org/drawingml/2006/chart">
            <c:chart xmlns:c="http://schemas.openxmlformats.org/drawingml/2006/chart" xmlns:r="http://schemas.openxmlformats.org/officeDocument/2006/relationships" r:id="rId3"/>
          </a:graphicData>
        </a:graphic>
      </p:graphicFrame>
      <p:sp>
        <p:nvSpPr>
          <p:cNvPr id="200" name="Do you agree / disagree with the following statement?:…"/>
          <p:cNvSpPr txBox="1"/>
          <p:nvPr/>
        </p:nvSpPr>
        <p:spPr>
          <a:xfrm>
            <a:off x="2523506" y="11239991"/>
            <a:ext cx="19487947" cy="161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ct val="100000"/>
              </a:lnSpc>
              <a:spcBef>
                <a:spcPts val="0"/>
              </a:spcBef>
              <a:defRPr sz="2500">
                <a:latin typeface="Arial"/>
                <a:ea typeface="Arial"/>
                <a:cs typeface="Arial"/>
                <a:sym typeface="Arial"/>
              </a:defRPr>
            </a:pPr>
            <a:r>
              <a:t>Do you agree / disagree with the following statement?:</a:t>
            </a:r>
          </a:p>
          <a:p>
            <a:pPr defTabSz="457200">
              <a:lnSpc>
                <a:spcPct val="100000"/>
              </a:lnSpc>
              <a:spcBef>
                <a:spcPts val="0"/>
              </a:spcBef>
              <a:defRPr sz="1200">
                <a:latin typeface="Arial"/>
                <a:ea typeface="Arial"/>
                <a:cs typeface="Arial"/>
                <a:sym typeface="Arial"/>
              </a:defRPr>
            </a:pPr>
            <a:endParaRPr/>
          </a:p>
          <a:p>
            <a:pPr defTabSz="457200">
              <a:lnSpc>
                <a:spcPct val="100000"/>
              </a:lnSpc>
              <a:spcBef>
                <a:spcPts val="0"/>
              </a:spcBef>
              <a:defRPr sz="1200">
                <a:latin typeface="Arial"/>
                <a:ea typeface="Arial"/>
                <a:cs typeface="Arial"/>
                <a:sym typeface="Arial"/>
              </a:defRPr>
            </a:pPr>
            <a:endParaRPr/>
          </a:p>
          <a:p>
            <a:pPr defTabSz="457200">
              <a:lnSpc>
                <a:spcPct val="100000"/>
              </a:lnSpc>
              <a:spcBef>
                <a:spcPts val="0"/>
              </a:spcBef>
              <a:defRPr sz="3000">
                <a:solidFill>
                  <a:srgbClr val="2C2C2C"/>
                </a:solidFill>
                <a:latin typeface="Arial"/>
                <a:ea typeface="Arial"/>
                <a:cs typeface="Arial"/>
                <a:sym typeface="Arial"/>
              </a:defRPr>
            </a:pPr>
            <a:r>
              <a:t>I anticipate that other community members will follow the voluntary Watercraft Guidelines to the best of their ability.</a:t>
            </a:r>
          </a:p>
          <a:p>
            <a:pPr defTabSz="457200">
              <a:lnSpc>
                <a:spcPct val="100000"/>
              </a:lnSpc>
              <a:spcBef>
                <a:spcPts val="0"/>
              </a:spcBef>
              <a:defRPr sz="2500">
                <a:solidFill>
                  <a:srgbClr val="2C2C2C"/>
                </a:solidFill>
                <a:latin typeface="Arial"/>
                <a:ea typeface="Arial"/>
                <a:cs typeface="Arial"/>
                <a:sym typeface="Arial"/>
              </a:defRPr>
            </a:pPr>
            <a:r>
              <a:t>50 responses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2062-CDE5-6332-E637-10FF42FDD8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EC5B14-F9B9-52F6-B55B-CC1B4067D8EF}"/>
              </a:ext>
            </a:extLst>
          </p:cNvPr>
          <p:cNvSpPr txBox="1"/>
          <p:nvPr/>
        </p:nvSpPr>
        <p:spPr>
          <a:xfrm>
            <a:off x="3141445" y="3845152"/>
            <a:ext cx="18101109" cy="50747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90000"/>
              </a:lnSpc>
              <a:spcBef>
                <a:spcPts val="4500"/>
              </a:spcBef>
              <a:spcAft>
                <a:spcPts val="0"/>
              </a:spcAft>
              <a:buClrTx/>
              <a:buSzTx/>
              <a:buFontTx/>
              <a:buNone/>
              <a:tabLst/>
            </a:pPr>
            <a:r>
              <a:rPr lang="en-US" sz="7800" b="1" i="1" dirty="0" err="1"/>
              <a:t>Qu’en</a:t>
            </a:r>
            <a:r>
              <a:rPr lang="en-US" sz="7800" b="1" i="1" dirty="0"/>
              <a:t> </a:t>
            </a:r>
            <a:r>
              <a:rPr lang="en-US" sz="7800" b="1" i="1" dirty="0" err="1"/>
              <a:t>pensez-vous</a:t>
            </a:r>
            <a:r>
              <a:rPr lang="en-US" sz="7800" b="1" i="1" dirty="0"/>
              <a:t>? </a:t>
            </a:r>
            <a:r>
              <a:rPr lang="en-US" sz="7800" b="1" i="1" dirty="0" err="1"/>
              <a:t>Parlons-en</a:t>
            </a:r>
            <a:r>
              <a:rPr lang="en-US" sz="7800" b="1" i="1" dirty="0"/>
              <a:t>!</a:t>
            </a:r>
          </a:p>
          <a:p>
            <a:pPr marL="0" marR="0" indent="0" algn="ctr" defTabSz="2438338" rtl="0" fontAlgn="auto" latinLnBrk="0" hangingPunct="0">
              <a:lnSpc>
                <a:spcPct val="90000"/>
              </a:lnSpc>
              <a:spcBef>
                <a:spcPts val="4500"/>
              </a:spcBef>
              <a:spcAft>
                <a:spcPts val="0"/>
              </a:spcAft>
              <a:buClrTx/>
              <a:buSzTx/>
              <a:buFontTx/>
              <a:buNone/>
              <a:tabLst/>
            </a:pPr>
            <a:endParaRPr kumimoji="0" lang="en-US" sz="7800" b="1" i="1" u="none" strike="noStrike" cap="none" spc="0" normalizeH="0" baseline="0" dirty="0">
              <a:ln>
                <a:noFill/>
              </a:ln>
              <a:solidFill>
                <a:srgbClr val="000000"/>
              </a:solidFill>
              <a:effectLst/>
              <a:uFillTx/>
              <a:latin typeface="+mn-lt"/>
              <a:ea typeface="+mn-ea"/>
              <a:cs typeface="+mn-cs"/>
              <a:sym typeface="Helvetica Neue"/>
            </a:endParaRPr>
          </a:p>
          <a:p>
            <a:pPr algn="ctr"/>
            <a:r>
              <a:rPr lang="en-US" sz="7800" b="1" i="1" dirty="0">
                <a:solidFill>
                  <a:srgbClr val="0070C0"/>
                </a:solidFill>
              </a:rPr>
              <a:t>What do you think? Let's talk about it!</a:t>
            </a:r>
            <a:endParaRPr kumimoji="0" lang="en-US" sz="7800" b="1" i="1" u="none" strike="noStrike" cap="none" spc="0" normalizeH="0" baseline="0" dirty="0">
              <a:ln>
                <a:noFill/>
              </a:ln>
              <a:solidFill>
                <a:srgbClr val="0070C0"/>
              </a:solidFill>
              <a:effectLst/>
              <a:uFillTx/>
              <a:latin typeface="+mn-lt"/>
              <a:ea typeface="+mn-ea"/>
              <a:cs typeface="+mn-cs"/>
              <a:sym typeface="Helvetica Neue"/>
            </a:endParaRPr>
          </a:p>
        </p:txBody>
      </p:sp>
    </p:spTree>
    <p:extLst>
      <p:ext uri="{BB962C8B-B14F-4D97-AF65-F5344CB8AC3E}">
        <p14:creationId xmlns:p14="http://schemas.microsoft.com/office/powerpoint/2010/main" val="16623243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 descr="Image"/>
          <p:cNvPicPr>
            <a:picLocks noChangeAspect="1"/>
          </p:cNvPicPr>
          <p:nvPr/>
        </p:nvPicPr>
        <p:blipFill>
          <a:blip r:embed="rId3"/>
          <a:stretch>
            <a:fillRect/>
          </a:stretch>
        </p:blipFill>
        <p:spPr>
          <a:xfrm>
            <a:off x="297180" y="0"/>
            <a:ext cx="24384000" cy="13716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5A21-B783-CC7B-009E-64AF83473040}"/>
            </a:ext>
          </a:extLst>
        </p:cNvPr>
        <p:cNvGrpSpPr/>
        <p:nvPr/>
      </p:nvGrpSpPr>
      <p:grpSpPr>
        <a:xfrm>
          <a:off x="0" y="0"/>
          <a:ext cx="0" cy="0"/>
          <a:chOff x="0" y="0"/>
          <a:chExt cx="0" cy="0"/>
        </a:xfrm>
      </p:grpSpPr>
      <p:sp>
        <p:nvSpPr>
          <p:cNvPr id="200" name="Milfoil Action Plan">
            <a:extLst>
              <a:ext uri="{FF2B5EF4-FFF2-40B4-BE49-F238E27FC236}">
                <a16:creationId xmlns:a16="http://schemas.microsoft.com/office/drawing/2014/main" id="{4CA748A0-8899-CCE1-4104-076E3B232958}"/>
              </a:ext>
            </a:extLst>
          </p:cNvPr>
          <p:cNvSpPr txBox="1">
            <a:spLocks noGrp="1"/>
          </p:cNvSpPr>
          <p:nvPr>
            <p:ph type="title"/>
          </p:nvPr>
        </p:nvSpPr>
        <p:spPr>
          <a:xfrm>
            <a:off x="674077" y="269623"/>
            <a:ext cx="23035846" cy="855792"/>
          </a:xfrm>
          <a:prstGeom prst="rect">
            <a:avLst/>
          </a:prstGeom>
        </p:spPr>
        <p:txBody>
          <a:bodyPr>
            <a:noAutofit/>
          </a:bodyPr>
          <a:lstStyle/>
          <a:p>
            <a:r>
              <a:rPr lang="en-CA" sz="5000" dirty="0" err="1"/>
              <a:t>Méthodes</a:t>
            </a:r>
            <a:r>
              <a:rPr lang="en-CA" sz="5000" dirty="0"/>
              <a:t> de </a:t>
            </a:r>
            <a:r>
              <a:rPr lang="en-CA" sz="5000" dirty="0" err="1"/>
              <a:t>lutte</a:t>
            </a:r>
            <a:r>
              <a:rPr lang="en-CA" sz="5000" dirty="0"/>
              <a:t> / </a:t>
            </a:r>
            <a:r>
              <a:rPr lang="en-CA" sz="5000" dirty="0">
                <a:solidFill>
                  <a:srgbClr val="0070C0"/>
                </a:solidFill>
              </a:rPr>
              <a:t>Control Methods </a:t>
            </a:r>
            <a:r>
              <a:rPr lang="en-CA" sz="5000" b="0" dirty="0"/>
              <a:t>(</a:t>
            </a:r>
            <a:r>
              <a:rPr lang="en-CA" sz="5000" b="0" dirty="0" err="1"/>
              <a:t>Gouverment</a:t>
            </a:r>
            <a:r>
              <a:rPr lang="en-CA" sz="5000" b="0" dirty="0"/>
              <a:t> du Québec, 2023)</a:t>
            </a:r>
            <a:endParaRPr lang="en-CA" sz="5000" b="0" dirty="0">
              <a:solidFill>
                <a:srgbClr val="0070C0"/>
              </a:solidFill>
            </a:endParaRPr>
          </a:p>
        </p:txBody>
      </p:sp>
      <p:sp>
        <p:nvSpPr>
          <p:cNvPr id="11" name="Rectangle 4">
            <a:extLst>
              <a:ext uri="{FF2B5EF4-FFF2-40B4-BE49-F238E27FC236}">
                <a16:creationId xmlns:a16="http://schemas.microsoft.com/office/drawing/2014/main" id="{A239F77D-B339-8B10-2E6F-8F8FE6C5A07E}"/>
              </a:ext>
            </a:extLst>
          </p:cNvPr>
          <p:cNvSpPr>
            <a:spLocks noChangeArrowheads="1"/>
          </p:cNvSpPr>
          <p:nvPr/>
        </p:nvSpPr>
        <p:spPr bwMode="auto">
          <a:xfrm>
            <a:off x="8969131" y="2180493"/>
            <a:ext cx="23421731" cy="892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Table 12">
            <a:extLst>
              <a:ext uri="{FF2B5EF4-FFF2-40B4-BE49-F238E27FC236}">
                <a16:creationId xmlns:a16="http://schemas.microsoft.com/office/drawing/2014/main" id="{B4BA6EC6-6BBB-C6C4-F013-C599BFA9FD37}"/>
              </a:ext>
            </a:extLst>
          </p:cNvPr>
          <p:cNvGraphicFramePr>
            <a:graphicFrameLocks noGrp="1"/>
          </p:cNvGraphicFramePr>
          <p:nvPr>
            <p:extLst>
              <p:ext uri="{D42A27DB-BD31-4B8C-83A1-F6EECF244321}">
                <p14:modId xmlns:p14="http://schemas.microsoft.com/office/powerpoint/2010/main" val="897969886"/>
              </p:ext>
            </p:extLst>
          </p:nvPr>
        </p:nvGraphicFramePr>
        <p:xfrm>
          <a:off x="144096" y="1195754"/>
          <a:ext cx="24095808" cy="12192000"/>
        </p:xfrm>
        <a:graphic>
          <a:graphicData uri="http://schemas.openxmlformats.org/drawingml/2006/table">
            <a:tbl>
              <a:tblPr firstRow="1" firstCol="1" bandRow="1">
                <a:tableStyleId>{5940675A-B579-460E-94D1-54222C63F5DA}</a:tableStyleId>
              </a:tblPr>
              <a:tblGrid>
                <a:gridCol w="3896946">
                  <a:extLst>
                    <a:ext uri="{9D8B030D-6E8A-4147-A177-3AD203B41FA5}">
                      <a16:colId xmlns:a16="http://schemas.microsoft.com/office/drawing/2014/main" val="789078791"/>
                    </a:ext>
                  </a:extLst>
                </a:gridCol>
                <a:gridCol w="12910527">
                  <a:extLst>
                    <a:ext uri="{9D8B030D-6E8A-4147-A177-3AD203B41FA5}">
                      <a16:colId xmlns:a16="http://schemas.microsoft.com/office/drawing/2014/main" val="4088614705"/>
                    </a:ext>
                  </a:extLst>
                </a:gridCol>
                <a:gridCol w="7288335">
                  <a:extLst>
                    <a:ext uri="{9D8B030D-6E8A-4147-A177-3AD203B41FA5}">
                      <a16:colId xmlns:a16="http://schemas.microsoft.com/office/drawing/2014/main" val="2514139017"/>
                    </a:ext>
                  </a:extLst>
                </a:gridCol>
              </a:tblGrid>
              <a:tr h="1017162">
                <a:tc>
                  <a:txBody>
                    <a:bodyPr/>
                    <a:lstStyle/>
                    <a:p>
                      <a:pPr>
                        <a:buNone/>
                      </a:pPr>
                      <a:r>
                        <a:rPr lang="en-CA" sz="4000" b="1" kern="100" dirty="0" err="1">
                          <a:effectLst/>
                        </a:rPr>
                        <a:t>Méthode</a:t>
                      </a:r>
                      <a:r>
                        <a:rPr lang="en-CA" sz="4000" b="1" kern="100" dirty="0">
                          <a:effectLst/>
                        </a:rPr>
                        <a:t> / </a:t>
                      </a:r>
                      <a:r>
                        <a:rPr lang="en-CA" sz="4000" b="1" kern="100" dirty="0">
                          <a:solidFill>
                            <a:srgbClr val="0070C0"/>
                          </a:solidFill>
                          <a:effectLst/>
                        </a:rPr>
                        <a:t>Method</a:t>
                      </a:r>
                      <a:endParaRPr lang="en-CA" sz="4000" b="1"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buNone/>
                      </a:pPr>
                      <a:r>
                        <a:rPr lang="en-CA" sz="4000" b="1" kern="100" dirty="0" err="1">
                          <a:effectLst/>
                        </a:rPr>
                        <a:t>Efficacité</a:t>
                      </a:r>
                      <a:r>
                        <a:rPr lang="en-CA" sz="4000" b="1" kern="100" dirty="0">
                          <a:effectLst/>
                        </a:rPr>
                        <a:t> / </a:t>
                      </a:r>
                      <a:r>
                        <a:rPr lang="en-CA" sz="4000" b="1" kern="100" dirty="0">
                          <a:solidFill>
                            <a:srgbClr val="0070C0"/>
                          </a:solidFill>
                          <a:effectLst/>
                        </a:rPr>
                        <a:t>Efficacy</a:t>
                      </a:r>
                      <a:endParaRPr lang="en-CA" sz="4000" b="1"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buNone/>
                      </a:pPr>
                      <a:r>
                        <a:rPr lang="en-CA" sz="4000" b="1" kern="100" dirty="0" err="1">
                          <a:effectLst/>
                        </a:rPr>
                        <a:t>Coût</a:t>
                      </a:r>
                      <a:r>
                        <a:rPr lang="en-CA" sz="4000" b="1" kern="100" dirty="0">
                          <a:effectLst/>
                        </a:rPr>
                        <a:t> / </a:t>
                      </a:r>
                      <a:r>
                        <a:rPr lang="en-CA" sz="4000" b="1" kern="100" dirty="0">
                          <a:solidFill>
                            <a:srgbClr val="0070C0"/>
                          </a:solidFill>
                          <a:effectLst/>
                        </a:rPr>
                        <a:t>Cost</a:t>
                      </a:r>
                      <a:endParaRPr lang="en-CA" sz="4000" b="1"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2489436841"/>
                  </a:ext>
                </a:extLst>
              </a:tr>
              <a:tr h="1735015">
                <a:tc>
                  <a:txBody>
                    <a:bodyPr/>
                    <a:lstStyle/>
                    <a:p>
                      <a:pPr algn="l">
                        <a:buNone/>
                      </a:pPr>
                      <a:r>
                        <a:rPr lang="en-CA" sz="4000" b="1" kern="100" dirty="0">
                          <a:effectLst/>
                        </a:rPr>
                        <a:t>Inaction</a:t>
                      </a:r>
                      <a:endParaRPr lang="en-CA" sz="4000" b="1" kern="100" dirty="0">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lgn="l">
                        <a:buNone/>
                      </a:pPr>
                      <a:r>
                        <a:rPr lang="en-CA" sz="4000" kern="100" dirty="0">
                          <a:effectLst/>
                        </a:rPr>
                        <a:t>+ </a:t>
                      </a:r>
                      <a:r>
                        <a:rPr lang="en-CA" sz="4000" kern="100" dirty="0" err="1">
                          <a:effectLst/>
                        </a:rPr>
                        <a:t>Déclin</a:t>
                      </a:r>
                      <a:r>
                        <a:rPr lang="en-CA" sz="4000" kern="100" dirty="0">
                          <a:effectLst/>
                        </a:rPr>
                        <a:t> naturel </a:t>
                      </a:r>
                      <a:r>
                        <a:rPr lang="en-CA" sz="4000" kern="100" dirty="0" err="1">
                          <a:effectLst/>
                        </a:rPr>
                        <a:t>est</a:t>
                      </a:r>
                      <a:r>
                        <a:rPr lang="en-CA" sz="4000" kern="100" dirty="0">
                          <a:effectLst/>
                        </a:rPr>
                        <a:t> possible sans intervention</a:t>
                      </a:r>
                    </a:p>
                    <a:p>
                      <a:pPr algn="l">
                        <a:buNone/>
                      </a:pPr>
                      <a:r>
                        <a:rPr lang="en-CA" sz="4000" kern="100" dirty="0">
                          <a:effectLst/>
                        </a:rPr>
                        <a:t>- </a:t>
                      </a:r>
                      <a:r>
                        <a:rPr lang="en-CA" sz="4000" kern="100" dirty="0" err="1">
                          <a:effectLst/>
                        </a:rPr>
                        <a:t>Déclin</a:t>
                      </a:r>
                      <a:r>
                        <a:rPr lang="en-CA" sz="4000" kern="100" dirty="0">
                          <a:effectLst/>
                        </a:rPr>
                        <a:t> et </a:t>
                      </a:r>
                      <a:r>
                        <a:rPr lang="en-CA" sz="4000" kern="100" dirty="0" err="1">
                          <a:effectLst/>
                        </a:rPr>
                        <a:t>effet</a:t>
                      </a:r>
                      <a:r>
                        <a:rPr lang="en-CA" sz="4000" kern="100" dirty="0">
                          <a:effectLst/>
                        </a:rPr>
                        <a:t> environmental </a:t>
                      </a:r>
                      <a:r>
                        <a:rPr lang="en-CA" sz="4000" kern="100" dirty="0" err="1">
                          <a:effectLst/>
                        </a:rPr>
                        <a:t>difficiles</a:t>
                      </a:r>
                      <a:r>
                        <a:rPr lang="en-CA" sz="4000" kern="100" dirty="0">
                          <a:effectLst/>
                        </a:rPr>
                        <a:t> à </a:t>
                      </a:r>
                      <a:r>
                        <a:rPr lang="en-CA" sz="4000" kern="100" dirty="0" err="1">
                          <a:effectLst/>
                        </a:rPr>
                        <a:t>prévoir</a:t>
                      </a:r>
                      <a:endParaRPr lang="en-CA" sz="4000" kern="100" dirty="0">
                        <a:effectLst/>
                      </a:endParaRPr>
                    </a:p>
                    <a:p>
                      <a:pPr algn="l">
                        <a:buNone/>
                      </a:pPr>
                      <a:r>
                        <a:rPr lang="en-CA" sz="4000" kern="100" dirty="0">
                          <a:solidFill>
                            <a:srgbClr val="0070C0"/>
                          </a:solidFill>
                          <a:effectLst/>
                        </a:rPr>
                        <a:t>+ Natural decline is possible</a:t>
                      </a:r>
                    </a:p>
                    <a:p>
                      <a:pPr algn="l">
                        <a:buNone/>
                      </a:pPr>
                      <a:r>
                        <a:rPr lang="en-CA" sz="4000" kern="100" dirty="0">
                          <a:solidFill>
                            <a:srgbClr val="0070C0"/>
                          </a:solidFill>
                          <a:effectLst/>
                        </a:rPr>
                        <a:t>- Decline and environmental effects unpredictable</a:t>
                      </a:r>
                    </a:p>
                    <a:p>
                      <a:pPr algn="l">
                        <a:buNone/>
                      </a:pPr>
                      <a:r>
                        <a:rPr lang="en-CA" sz="4000" kern="100" dirty="0">
                          <a:effectLst/>
                        </a:rPr>
                        <a:t> </a:t>
                      </a:r>
                      <a:endParaRPr lang="en-CA" sz="4000" kern="100" dirty="0">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lgn="l">
                        <a:buNone/>
                      </a:pPr>
                      <a:r>
                        <a:rPr lang="en-CA" sz="4000" kern="100" dirty="0" err="1">
                          <a:effectLst/>
                        </a:rPr>
                        <a:t>Nul</a:t>
                      </a:r>
                      <a:r>
                        <a:rPr lang="en-CA" sz="4000" kern="100" dirty="0">
                          <a:effectLst/>
                        </a:rPr>
                        <a:t> / </a:t>
                      </a:r>
                      <a:r>
                        <a:rPr lang="en-CA" sz="4000" kern="100" dirty="0">
                          <a:solidFill>
                            <a:srgbClr val="0070C0"/>
                          </a:solidFill>
                          <a:effectLst/>
                        </a:rPr>
                        <a:t>None</a:t>
                      </a:r>
                      <a:endParaRPr lang="en-CA" sz="4000"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2463969624"/>
                  </a:ext>
                </a:extLst>
              </a:tr>
              <a:tr h="2616790">
                <a:tc>
                  <a:txBody>
                    <a:bodyPr/>
                    <a:lstStyle/>
                    <a:p>
                      <a:pPr algn="l">
                        <a:buNone/>
                      </a:pPr>
                      <a:r>
                        <a:rPr lang="en-CA" sz="4000" b="1" kern="100" dirty="0" err="1">
                          <a:effectLst/>
                        </a:rPr>
                        <a:t>Arrachage</a:t>
                      </a:r>
                      <a:endParaRPr lang="en-CA" sz="4000" b="1" kern="100" dirty="0">
                        <a:effectLst/>
                      </a:endParaRPr>
                    </a:p>
                    <a:p>
                      <a:pPr algn="l">
                        <a:buNone/>
                      </a:pPr>
                      <a:r>
                        <a:rPr lang="en-CA" sz="4000" b="1" kern="100" dirty="0">
                          <a:effectLst/>
                        </a:rPr>
                        <a:t>Manuel / </a:t>
                      </a:r>
                      <a:r>
                        <a:rPr lang="en-CA" sz="4000" b="1" kern="100" dirty="0">
                          <a:solidFill>
                            <a:srgbClr val="0070C0"/>
                          </a:solidFill>
                          <a:effectLst/>
                        </a:rPr>
                        <a:t>Manual Removal</a:t>
                      </a:r>
                      <a:endParaRPr lang="en-CA" sz="4000" b="1"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lgn="l">
                        <a:buNone/>
                      </a:pPr>
                      <a:r>
                        <a:rPr lang="en-CA" sz="4000" kern="100" dirty="0">
                          <a:effectLst/>
                        </a:rPr>
                        <a:t>+ </a:t>
                      </a:r>
                      <a:r>
                        <a:rPr lang="en-CA" sz="4000" kern="100" dirty="0" err="1">
                          <a:effectLst/>
                        </a:rPr>
                        <a:t>Efficace</a:t>
                      </a:r>
                      <a:r>
                        <a:rPr lang="en-CA" sz="4000" kern="100" dirty="0">
                          <a:effectLst/>
                        </a:rPr>
                        <a:t> </a:t>
                      </a:r>
                      <a:r>
                        <a:rPr lang="en-CA" sz="4000" kern="100" dirty="0" err="1">
                          <a:effectLst/>
                        </a:rPr>
                        <a:t>si</a:t>
                      </a:r>
                      <a:r>
                        <a:rPr lang="en-CA" sz="4000" kern="100" dirty="0">
                          <a:effectLst/>
                        </a:rPr>
                        <a:t> bien fait</a:t>
                      </a:r>
                    </a:p>
                    <a:p>
                      <a:pPr algn="l">
                        <a:buNone/>
                      </a:pPr>
                      <a:r>
                        <a:rPr lang="en-CA" sz="4000" kern="100" dirty="0">
                          <a:effectLst/>
                        </a:rPr>
                        <a:t>- </a:t>
                      </a:r>
                      <a:r>
                        <a:rPr lang="en-CA" sz="4000" kern="100" dirty="0" err="1">
                          <a:effectLst/>
                        </a:rPr>
                        <a:t>Requiert</a:t>
                      </a:r>
                      <a:r>
                        <a:rPr lang="en-CA" sz="4000" kern="100" dirty="0">
                          <a:effectLst/>
                        </a:rPr>
                        <a:t> </a:t>
                      </a:r>
                      <a:r>
                        <a:rPr lang="en-CA" sz="4000" kern="100" dirty="0" err="1">
                          <a:effectLst/>
                        </a:rPr>
                        <a:t>plongeurs</a:t>
                      </a:r>
                      <a:r>
                        <a:rPr lang="en-CA" sz="4000" kern="100" dirty="0">
                          <a:effectLst/>
                        </a:rPr>
                        <a:t> </a:t>
                      </a:r>
                      <a:r>
                        <a:rPr lang="en-CA" sz="4000" kern="100" dirty="0" err="1">
                          <a:effectLst/>
                        </a:rPr>
                        <a:t>spécialisés</a:t>
                      </a:r>
                      <a:r>
                        <a:rPr lang="en-CA" sz="4000" kern="100" dirty="0">
                          <a:effectLst/>
                        </a:rPr>
                        <a:t> et </a:t>
                      </a:r>
                      <a:r>
                        <a:rPr lang="en-CA" sz="4000" kern="100" dirty="0" err="1">
                          <a:effectLst/>
                        </a:rPr>
                        <a:t>aspirateur</a:t>
                      </a:r>
                      <a:r>
                        <a:rPr lang="en-CA" sz="4000" kern="100" dirty="0">
                          <a:effectLst/>
                        </a:rPr>
                        <a:t> pour fragments</a:t>
                      </a:r>
                    </a:p>
                    <a:p>
                      <a:pPr algn="l">
                        <a:buNone/>
                      </a:pPr>
                      <a:r>
                        <a:rPr lang="en-CA" sz="4000" kern="100" dirty="0">
                          <a:solidFill>
                            <a:srgbClr val="0070C0"/>
                          </a:solidFill>
                          <a:effectLst/>
                        </a:rPr>
                        <a:t>+ Effective if done right</a:t>
                      </a:r>
                    </a:p>
                    <a:p>
                      <a:pPr algn="l">
                        <a:buNone/>
                      </a:pPr>
                      <a:r>
                        <a:rPr lang="en-CA" sz="4000" kern="100" dirty="0">
                          <a:solidFill>
                            <a:srgbClr val="0070C0"/>
                          </a:solidFill>
                          <a:effectLst/>
                        </a:rPr>
                        <a:t>- Requires specialized divers and vacuum for fragments</a:t>
                      </a:r>
                    </a:p>
                  </a:txBody>
                  <a:tcPr marL="68580" marR="68580" marT="0" marB="0"/>
                </a:tc>
                <a:tc>
                  <a:txBody>
                    <a:bodyPr/>
                    <a:lstStyle/>
                    <a:p>
                      <a:pPr algn="l">
                        <a:buNone/>
                      </a:pPr>
                      <a:r>
                        <a:rPr lang="en-CA" sz="4000" kern="100" dirty="0" err="1">
                          <a:effectLst/>
                        </a:rPr>
                        <a:t>Faible</a:t>
                      </a:r>
                      <a:r>
                        <a:rPr lang="en-CA" sz="4000" kern="100" dirty="0">
                          <a:effectLst/>
                        </a:rPr>
                        <a:t> pour </a:t>
                      </a:r>
                      <a:r>
                        <a:rPr lang="en-CA" sz="4000" kern="100" dirty="0" err="1">
                          <a:effectLst/>
                        </a:rPr>
                        <a:t>l’équipement</a:t>
                      </a:r>
                      <a:endParaRPr lang="en-CA" sz="4000" kern="100" dirty="0">
                        <a:effectLst/>
                      </a:endParaRPr>
                    </a:p>
                    <a:p>
                      <a:pPr algn="l">
                        <a:buNone/>
                      </a:pPr>
                      <a:r>
                        <a:rPr lang="en-CA" sz="4000" kern="100" dirty="0">
                          <a:effectLst/>
                        </a:rPr>
                        <a:t>Très </a:t>
                      </a:r>
                      <a:r>
                        <a:rPr lang="en-CA" sz="4000" kern="100" dirty="0" err="1">
                          <a:effectLst/>
                        </a:rPr>
                        <a:t>élevé</a:t>
                      </a:r>
                      <a:r>
                        <a:rPr lang="en-CA" sz="4000" kern="100" dirty="0">
                          <a:effectLst/>
                        </a:rPr>
                        <a:t> pour la main-d’oeuvre </a:t>
                      </a:r>
                    </a:p>
                    <a:p>
                      <a:pPr algn="l">
                        <a:buNone/>
                      </a:pPr>
                      <a:r>
                        <a:rPr lang="en-CA" sz="4000" kern="100" dirty="0">
                          <a:solidFill>
                            <a:srgbClr val="0070C0"/>
                          </a:solidFill>
                          <a:effectLst/>
                        </a:rPr>
                        <a:t>Low for equipment </a:t>
                      </a:r>
                    </a:p>
                    <a:p>
                      <a:pPr algn="l">
                        <a:buNone/>
                      </a:pPr>
                      <a:r>
                        <a:rPr lang="en-CA" sz="4000" kern="100" dirty="0">
                          <a:solidFill>
                            <a:srgbClr val="0070C0"/>
                          </a:solidFill>
                          <a:effectLst/>
                        </a:rPr>
                        <a:t>Very high for labor</a:t>
                      </a:r>
                      <a:endParaRPr lang="en-CA" sz="4000"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1726485984"/>
                  </a:ext>
                </a:extLst>
              </a:tr>
              <a:tr h="4708862">
                <a:tc>
                  <a:txBody>
                    <a:bodyPr/>
                    <a:lstStyle/>
                    <a:p>
                      <a:pPr algn="l">
                        <a:buNone/>
                      </a:pPr>
                      <a:r>
                        <a:rPr lang="en-CA" sz="4000" b="1" kern="100" dirty="0">
                          <a:effectLst/>
                        </a:rPr>
                        <a:t>Toile </a:t>
                      </a:r>
                      <a:r>
                        <a:rPr lang="en-CA" sz="4000" b="1" kern="100" dirty="0" err="1">
                          <a:effectLst/>
                        </a:rPr>
                        <a:t>synthétique</a:t>
                      </a:r>
                      <a:r>
                        <a:rPr lang="en-CA" sz="4000" b="1" kern="100" dirty="0">
                          <a:effectLst/>
                        </a:rPr>
                        <a:t> / </a:t>
                      </a:r>
                      <a:r>
                        <a:rPr lang="en-CA" sz="4000" b="1" kern="100" dirty="0">
                          <a:solidFill>
                            <a:srgbClr val="0070C0"/>
                          </a:solidFill>
                          <a:effectLst/>
                        </a:rPr>
                        <a:t>Synthetic fabric</a:t>
                      </a:r>
                      <a:endParaRPr lang="en-CA" sz="4000" b="1"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lgn="l">
                        <a:buNone/>
                      </a:pPr>
                      <a:r>
                        <a:rPr lang="en-CA" sz="4000" kern="100" dirty="0">
                          <a:effectLst/>
                        </a:rPr>
                        <a:t>+ </a:t>
                      </a:r>
                      <a:r>
                        <a:rPr lang="en-CA" sz="4000" kern="100" dirty="0" err="1">
                          <a:effectLst/>
                        </a:rPr>
                        <a:t>Réutilisables</a:t>
                      </a:r>
                      <a:endParaRPr lang="en-CA" sz="4000" kern="100" dirty="0">
                        <a:effectLst/>
                      </a:endParaRPr>
                    </a:p>
                    <a:p>
                      <a:pPr algn="l">
                        <a:buNone/>
                      </a:pPr>
                      <a:r>
                        <a:rPr lang="en-CA" sz="4000" kern="100" dirty="0">
                          <a:effectLst/>
                        </a:rPr>
                        <a:t>+ Très </a:t>
                      </a:r>
                      <a:r>
                        <a:rPr lang="en-CA" sz="4000" kern="100" dirty="0" err="1">
                          <a:effectLst/>
                        </a:rPr>
                        <a:t>efficace</a:t>
                      </a:r>
                      <a:r>
                        <a:rPr lang="en-CA" sz="4000" kern="100" dirty="0">
                          <a:effectLst/>
                        </a:rPr>
                        <a:t> </a:t>
                      </a:r>
                    </a:p>
                    <a:p>
                      <a:pPr algn="l">
                        <a:buNone/>
                      </a:pPr>
                      <a:r>
                        <a:rPr lang="en-CA" sz="4000" kern="100" dirty="0">
                          <a:effectLst/>
                        </a:rPr>
                        <a:t>- Entretien </a:t>
                      </a:r>
                      <a:r>
                        <a:rPr lang="en-CA" sz="4000" kern="100" dirty="0" err="1">
                          <a:effectLst/>
                        </a:rPr>
                        <a:t>annuel</a:t>
                      </a:r>
                      <a:endParaRPr lang="en-CA" sz="4000" kern="100" dirty="0">
                        <a:effectLst/>
                      </a:endParaRPr>
                    </a:p>
                    <a:p>
                      <a:pPr algn="l">
                        <a:buNone/>
                      </a:pPr>
                      <a:r>
                        <a:rPr lang="en-CA" sz="4000" kern="100" dirty="0">
                          <a:effectLst/>
                        </a:rPr>
                        <a:t>- </a:t>
                      </a:r>
                      <a:r>
                        <a:rPr lang="en-CA" sz="4000" kern="100" dirty="0" err="1">
                          <a:effectLst/>
                        </a:rPr>
                        <a:t>Effets</a:t>
                      </a:r>
                      <a:r>
                        <a:rPr lang="en-CA" sz="4000" kern="100" dirty="0">
                          <a:effectLst/>
                        </a:rPr>
                        <a:t> sur </a:t>
                      </a:r>
                      <a:r>
                        <a:rPr lang="en-CA" sz="4000" kern="100" dirty="0" err="1">
                          <a:effectLst/>
                        </a:rPr>
                        <a:t>faune</a:t>
                      </a:r>
                      <a:r>
                        <a:rPr lang="en-CA" sz="4000" kern="100" dirty="0">
                          <a:effectLst/>
                        </a:rPr>
                        <a:t> et </a:t>
                      </a:r>
                      <a:r>
                        <a:rPr lang="en-CA" sz="4000" kern="100" dirty="0" err="1">
                          <a:effectLst/>
                        </a:rPr>
                        <a:t>flore</a:t>
                      </a:r>
                      <a:r>
                        <a:rPr lang="en-CA" sz="4000" kern="100" dirty="0">
                          <a:effectLst/>
                        </a:rPr>
                        <a:t> </a:t>
                      </a:r>
                      <a:r>
                        <a:rPr lang="en-CA" sz="4000" kern="100" dirty="0" err="1">
                          <a:effectLst/>
                        </a:rPr>
                        <a:t>lors</a:t>
                      </a:r>
                      <a:r>
                        <a:rPr lang="en-CA" sz="4000" kern="100" dirty="0">
                          <a:effectLst/>
                        </a:rPr>
                        <a:t> de </a:t>
                      </a:r>
                      <a:r>
                        <a:rPr lang="en-CA" sz="4000" kern="100" dirty="0" err="1">
                          <a:effectLst/>
                        </a:rPr>
                        <a:t>l’installation</a:t>
                      </a:r>
                      <a:endParaRPr lang="en-CA" sz="4000" kern="100" dirty="0">
                        <a:solidFill>
                          <a:srgbClr val="0070C0"/>
                        </a:solidFill>
                        <a:effectLst/>
                      </a:endParaRPr>
                    </a:p>
                    <a:p>
                      <a:pPr algn="l">
                        <a:buNone/>
                      </a:pPr>
                      <a:r>
                        <a:rPr lang="en-CA" sz="4000" kern="100" dirty="0">
                          <a:solidFill>
                            <a:srgbClr val="0070C0"/>
                          </a:solidFill>
                          <a:effectLst/>
                        </a:rPr>
                        <a:t>+ Reusable</a:t>
                      </a:r>
                    </a:p>
                    <a:p>
                      <a:pPr algn="l">
                        <a:buNone/>
                      </a:pPr>
                      <a:r>
                        <a:rPr lang="en-CA" sz="4000" kern="100" dirty="0">
                          <a:solidFill>
                            <a:srgbClr val="0070C0"/>
                          </a:solidFill>
                          <a:effectLst/>
                        </a:rPr>
                        <a:t>+ Highly efficient </a:t>
                      </a:r>
                    </a:p>
                    <a:p>
                      <a:pPr algn="l">
                        <a:buNone/>
                      </a:pPr>
                      <a:r>
                        <a:rPr lang="en-CA" sz="4000" kern="100" dirty="0">
                          <a:solidFill>
                            <a:srgbClr val="0070C0"/>
                          </a:solidFill>
                          <a:effectLst/>
                        </a:rPr>
                        <a:t>- Annual maintenance</a:t>
                      </a:r>
                    </a:p>
                    <a:p>
                      <a:pPr algn="l">
                        <a:buNone/>
                      </a:pPr>
                      <a:r>
                        <a:rPr lang="en-CA" sz="4000" kern="100" dirty="0">
                          <a:solidFill>
                            <a:srgbClr val="0070C0"/>
                          </a:solidFill>
                          <a:effectLst/>
                        </a:rPr>
                        <a:t>- Effects on flora and fauna during installation</a:t>
                      </a:r>
                      <a:endParaRPr lang="en-CA" sz="4000"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tc>
                  <a:txBody>
                    <a:bodyPr/>
                    <a:lstStyle/>
                    <a:p>
                      <a:pPr algn="l">
                        <a:buNone/>
                      </a:pPr>
                      <a:r>
                        <a:rPr lang="en-CA" sz="4000" kern="100" dirty="0" err="1">
                          <a:effectLst/>
                        </a:rPr>
                        <a:t>Élevé</a:t>
                      </a:r>
                      <a:r>
                        <a:rPr lang="en-CA" sz="4000" kern="100" dirty="0">
                          <a:effectLst/>
                        </a:rPr>
                        <a:t> pour </a:t>
                      </a:r>
                      <a:r>
                        <a:rPr lang="en-CA" sz="4000" kern="100" dirty="0" err="1">
                          <a:effectLst/>
                        </a:rPr>
                        <a:t>équipement</a:t>
                      </a:r>
                      <a:r>
                        <a:rPr lang="en-CA" sz="4000" kern="100" dirty="0">
                          <a:effectLst/>
                        </a:rPr>
                        <a:t> et main d’oeuvre</a:t>
                      </a:r>
                    </a:p>
                    <a:p>
                      <a:pPr algn="l">
                        <a:buNone/>
                      </a:pPr>
                      <a:r>
                        <a:rPr lang="en-CA" sz="4000" kern="100" dirty="0">
                          <a:solidFill>
                            <a:srgbClr val="0070C0"/>
                          </a:solidFill>
                          <a:effectLst/>
                        </a:rPr>
                        <a:t>High for equipment and labor</a:t>
                      </a:r>
                      <a:endParaRPr lang="en-CA" sz="4000" kern="100" dirty="0">
                        <a:solidFill>
                          <a:srgbClr val="0070C0"/>
                        </a:solidFill>
                        <a:effectLst/>
                        <a:latin typeface="Times New Roman" panose="02020603050405020304" pitchFamily="18" charset="0"/>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1115875518"/>
                  </a:ext>
                </a:extLst>
              </a:tr>
            </a:tbl>
          </a:graphicData>
        </a:graphic>
      </p:graphicFrame>
    </p:spTree>
    <p:extLst>
      <p:ext uri="{BB962C8B-B14F-4D97-AF65-F5344CB8AC3E}">
        <p14:creationId xmlns:p14="http://schemas.microsoft.com/office/powerpoint/2010/main" val="39447503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BDB1-A1AA-6356-082C-C40811B641FE}"/>
            </a:ext>
          </a:extLst>
        </p:cNvPr>
        <p:cNvGrpSpPr/>
        <p:nvPr/>
      </p:nvGrpSpPr>
      <p:grpSpPr>
        <a:xfrm>
          <a:off x="0" y="0"/>
          <a:ext cx="0" cy="0"/>
          <a:chOff x="0" y="0"/>
          <a:chExt cx="0" cy="0"/>
        </a:xfrm>
      </p:grpSpPr>
      <p:sp>
        <p:nvSpPr>
          <p:cNvPr id="11" name="Rectangle 4">
            <a:extLst>
              <a:ext uri="{FF2B5EF4-FFF2-40B4-BE49-F238E27FC236}">
                <a16:creationId xmlns:a16="http://schemas.microsoft.com/office/drawing/2014/main" id="{FAA0EF51-0BEB-3DF6-AB1B-E78558484485}"/>
              </a:ext>
            </a:extLst>
          </p:cNvPr>
          <p:cNvSpPr>
            <a:spLocks noChangeArrowheads="1"/>
          </p:cNvSpPr>
          <p:nvPr/>
        </p:nvSpPr>
        <p:spPr bwMode="auto">
          <a:xfrm>
            <a:off x="8969131" y="2180493"/>
            <a:ext cx="23421731" cy="892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Table 12">
            <a:extLst>
              <a:ext uri="{FF2B5EF4-FFF2-40B4-BE49-F238E27FC236}">
                <a16:creationId xmlns:a16="http://schemas.microsoft.com/office/drawing/2014/main" id="{FB444054-322B-DB03-51E8-4DD078180341}"/>
              </a:ext>
            </a:extLst>
          </p:cNvPr>
          <p:cNvGraphicFramePr>
            <a:graphicFrameLocks noGrp="1"/>
          </p:cNvGraphicFramePr>
          <p:nvPr>
            <p:extLst>
              <p:ext uri="{D42A27DB-BD31-4B8C-83A1-F6EECF244321}">
                <p14:modId xmlns:p14="http://schemas.microsoft.com/office/powerpoint/2010/main" val="1926332648"/>
              </p:ext>
            </p:extLst>
          </p:nvPr>
        </p:nvGraphicFramePr>
        <p:xfrm>
          <a:off x="144096" y="1074420"/>
          <a:ext cx="24095808" cy="12192000"/>
        </p:xfrm>
        <a:graphic>
          <a:graphicData uri="http://schemas.openxmlformats.org/drawingml/2006/table">
            <a:tbl>
              <a:tblPr firstRow="1" firstCol="1" bandRow="1">
                <a:tableStyleId>{5940675A-B579-460E-94D1-54222C63F5DA}</a:tableStyleId>
              </a:tblPr>
              <a:tblGrid>
                <a:gridCol w="3810605">
                  <a:extLst>
                    <a:ext uri="{9D8B030D-6E8A-4147-A177-3AD203B41FA5}">
                      <a16:colId xmlns:a16="http://schemas.microsoft.com/office/drawing/2014/main" val="789078791"/>
                    </a:ext>
                  </a:extLst>
                </a:gridCol>
                <a:gridCol w="12504499">
                  <a:extLst>
                    <a:ext uri="{9D8B030D-6E8A-4147-A177-3AD203B41FA5}">
                      <a16:colId xmlns:a16="http://schemas.microsoft.com/office/drawing/2014/main" val="4088614705"/>
                    </a:ext>
                  </a:extLst>
                </a:gridCol>
                <a:gridCol w="7780704">
                  <a:extLst>
                    <a:ext uri="{9D8B030D-6E8A-4147-A177-3AD203B41FA5}">
                      <a16:colId xmlns:a16="http://schemas.microsoft.com/office/drawing/2014/main" val="2514139017"/>
                    </a:ext>
                  </a:extLst>
                </a:gridCol>
              </a:tblGrid>
              <a:tr h="1113979">
                <a:tc>
                  <a:txBody>
                    <a:bodyPr/>
                    <a:lstStyle/>
                    <a:p>
                      <a:pPr>
                        <a:buNone/>
                      </a:pPr>
                      <a:r>
                        <a:rPr lang="en-CA" sz="4000" b="1" kern="100" dirty="0" err="1">
                          <a:effectLst/>
                          <a:latin typeface="+mn-lt"/>
                        </a:rPr>
                        <a:t>Méthode</a:t>
                      </a:r>
                      <a:r>
                        <a:rPr lang="en-CA" sz="4000" b="1" kern="100" dirty="0">
                          <a:effectLst/>
                          <a:latin typeface="+mn-lt"/>
                        </a:rPr>
                        <a:t> / </a:t>
                      </a:r>
                      <a:r>
                        <a:rPr lang="en-CA" sz="4000" b="1" kern="100" dirty="0">
                          <a:solidFill>
                            <a:srgbClr val="0070C0"/>
                          </a:solidFill>
                          <a:effectLst/>
                          <a:latin typeface="+mn-lt"/>
                        </a:rPr>
                        <a:t>Method</a:t>
                      </a:r>
                      <a:endParaRPr lang="en-CA" sz="4000" b="1" kern="100" dirty="0">
                        <a:solidFill>
                          <a:srgbClr val="0070C0"/>
                        </a:solidFill>
                        <a:effectLst/>
                        <a:latin typeface="+mn-lt"/>
                        <a:ea typeface="Aptos" panose="020B0004020202020204" pitchFamily="34" charset="0"/>
                        <a:cs typeface="Times New Roman (Body CS)"/>
                      </a:endParaRPr>
                    </a:p>
                  </a:txBody>
                  <a:tcPr marL="68580" marR="68580" marT="0" marB="0"/>
                </a:tc>
                <a:tc>
                  <a:txBody>
                    <a:bodyPr/>
                    <a:lstStyle/>
                    <a:p>
                      <a:pPr>
                        <a:buNone/>
                      </a:pPr>
                      <a:r>
                        <a:rPr lang="en-CA" sz="4000" b="1" kern="100" dirty="0" err="1">
                          <a:effectLst/>
                          <a:latin typeface="+mn-lt"/>
                        </a:rPr>
                        <a:t>Efficacité</a:t>
                      </a:r>
                      <a:r>
                        <a:rPr lang="en-CA" sz="4000" b="1" kern="100" dirty="0">
                          <a:effectLst/>
                          <a:latin typeface="+mn-lt"/>
                        </a:rPr>
                        <a:t> / </a:t>
                      </a:r>
                      <a:r>
                        <a:rPr lang="en-CA" sz="4000" b="1" kern="100" dirty="0">
                          <a:solidFill>
                            <a:srgbClr val="0070C0"/>
                          </a:solidFill>
                          <a:effectLst/>
                          <a:latin typeface="+mn-lt"/>
                        </a:rPr>
                        <a:t>Efficacy</a:t>
                      </a:r>
                      <a:endParaRPr lang="en-CA" sz="4000" b="1" kern="100" dirty="0">
                        <a:solidFill>
                          <a:srgbClr val="0070C0"/>
                        </a:solidFill>
                        <a:effectLst/>
                        <a:latin typeface="+mn-lt"/>
                        <a:ea typeface="Aptos" panose="020B0004020202020204" pitchFamily="34" charset="0"/>
                        <a:cs typeface="Times New Roman (Body CS)"/>
                      </a:endParaRPr>
                    </a:p>
                  </a:txBody>
                  <a:tcPr marL="68580" marR="68580" marT="0" marB="0"/>
                </a:tc>
                <a:tc>
                  <a:txBody>
                    <a:bodyPr/>
                    <a:lstStyle/>
                    <a:p>
                      <a:pPr>
                        <a:buNone/>
                      </a:pPr>
                      <a:r>
                        <a:rPr lang="en-CA" sz="4000" b="1" kern="100" dirty="0" err="1">
                          <a:effectLst/>
                          <a:latin typeface="+mn-lt"/>
                        </a:rPr>
                        <a:t>Coût</a:t>
                      </a:r>
                      <a:r>
                        <a:rPr lang="en-CA" sz="4000" b="1" kern="100" dirty="0">
                          <a:effectLst/>
                          <a:latin typeface="+mn-lt"/>
                        </a:rPr>
                        <a:t> / </a:t>
                      </a:r>
                      <a:r>
                        <a:rPr lang="en-CA" sz="4000" b="1" kern="100" dirty="0">
                          <a:solidFill>
                            <a:srgbClr val="0070C0"/>
                          </a:solidFill>
                          <a:effectLst/>
                          <a:latin typeface="+mn-lt"/>
                        </a:rPr>
                        <a:t>Cost</a:t>
                      </a:r>
                      <a:endParaRPr lang="en-CA" sz="4000" b="1" kern="100" dirty="0">
                        <a:solidFill>
                          <a:srgbClr val="0070C0"/>
                        </a:solidFill>
                        <a:effectLst/>
                        <a:latin typeface="+mn-lt"/>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2489436841"/>
                  </a:ext>
                </a:extLst>
              </a:tr>
              <a:tr h="2630011">
                <a:tc>
                  <a:txBody>
                    <a:bodyPr/>
                    <a:lstStyle/>
                    <a:p>
                      <a:pPr algn="l">
                        <a:buNone/>
                      </a:pPr>
                      <a:r>
                        <a:rPr lang="en-CA" sz="4000" b="1" kern="100">
                          <a:effectLst/>
                          <a:latin typeface="+mn-lt"/>
                          <a:ea typeface="Aptos" panose="020B0004020202020204" pitchFamily="34" charset="0"/>
                          <a:cs typeface="Times New Roman (Body CS)"/>
                        </a:rPr>
                        <a:t>Toile de jute / </a:t>
                      </a:r>
                      <a:r>
                        <a:rPr lang="en-CA" sz="4000" b="1" kern="100">
                          <a:solidFill>
                            <a:srgbClr val="0070C0"/>
                          </a:solidFill>
                          <a:effectLst/>
                          <a:latin typeface="+mn-lt"/>
                          <a:ea typeface="Aptos" panose="020B0004020202020204" pitchFamily="34" charset="0"/>
                          <a:cs typeface="Times New Roman (Body CS)"/>
                        </a:rPr>
                        <a:t>Burlap</a:t>
                      </a:r>
                      <a:endParaRPr lang="en-CA" sz="4000" kern="100">
                        <a:effectLst/>
                        <a:latin typeface="+mn-lt"/>
                        <a:ea typeface="Aptos" panose="020B0004020202020204" pitchFamily="34" charset="0"/>
                        <a:cs typeface="Times New Roman (Body CS)"/>
                      </a:endParaRPr>
                    </a:p>
                  </a:txBody>
                  <a:tcPr marL="68580" marR="68580" marT="0" marB="0"/>
                </a:tc>
                <a:tc>
                  <a:txBody>
                    <a:bodyPr/>
                    <a:lstStyle/>
                    <a:p>
                      <a:pPr algn="l">
                        <a:buNone/>
                      </a:pPr>
                      <a:r>
                        <a:rPr lang="en-CA" sz="4000" kern="100" dirty="0">
                          <a:effectLst/>
                          <a:latin typeface="+mn-lt"/>
                          <a:ea typeface="Aptos" panose="020B0004020202020204" pitchFamily="34" charset="0"/>
                          <a:cs typeface="Times New Roman (Body CS)"/>
                        </a:rPr>
                        <a:t>+ Très </a:t>
                      </a:r>
                      <a:r>
                        <a:rPr lang="en-CA" sz="4000" kern="100" dirty="0" err="1">
                          <a:effectLst/>
                          <a:latin typeface="+mn-lt"/>
                          <a:ea typeface="Aptos" panose="020B0004020202020204" pitchFamily="34" charset="0"/>
                          <a:cs typeface="Times New Roman (Body CS)"/>
                        </a:rPr>
                        <a:t>efficace</a:t>
                      </a:r>
                      <a:endParaRPr lang="en-CA" sz="4000" kern="100" dirty="0">
                        <a:effectLst/>
                        <a:latin typeface="+mn-lt"/>
                        <a:ea typeface="Aptos" panose="020B0004020202020204" pitchFamily="34" charset="0"/>
                        <a:cs typeface="Times New Roman (Body CS)"/>
                      </a:endParaRPr>
                    </a:p>
                    <a:p>
                      <a:pPr algn="l">
                        <a:buNone/>
                      </a:pPr>
                      <a:r>
                        <a:rPr lang="en-CA" sz="4000" kern="100" dirty="0">
                          <a:effectLst/>
                          <a:latin typeface="+mn-lt"/>
                          <a:ea typeface="Aptos" panose="020B0004020202020204" pitchFamily="34" charset="0"/>
                          <a:cs typeface="Times New Roman (Body CS)"/>
                        </a:rPr>
                        <a:t>+/- Installation simple </a:t>
                      </a:r>
                      <a:r>
                        <a:rPr lang="en-CA" sz="4000" kern="100" dirty="0" err="1">
                          <a:effectLst/>
                          <a:latin typeface="+mn-lt"/>
                          <a:ea typeface="Aptos" panose="020B0004020202020204" pitchFamily="34" charset="0"/>
                          <a:cs typeface="Times New Roman (Body CS)"/>
                        </a:rPr>
                        <a:t>mais</a:t>
                      </a:r>
                      <a:r>
                        <a:rPr lang="en-CA" sz="4000" kern="100" dirty="0">
                          <a:effectLst/>
                          <a:latin typeface="+mn-lt"/>
                          <a:ea typeface="Aptos" panose="020B0004020202020204" pitchFamily="34" charset="0"/>
                          <a:cs typeface="Times New Roman (Body CS)"/>
                        </a:rPr>
                        <a:t> à </a:t>
                      </a:r>
                      <a:r>
                        <a:rPr lang="en-CA" sz="4000" kern="100" dirty="0" err="1">
                          <a:effectLst/>
                          <a:latin typeface="+mn-lt"/>
                          <a:ea typeface="Aptos" panose="020B0004020202020204" pitchFamily="34" charset="0"/>
                          <a:cs typeface="Times New Roman (Body CS)"/>
                        </a:rPr>
                        <a:t>refaire</a:t>
                      </a:r>
                      <a:endParaRPr lang="en-CA" sz="4000" kern="100" dirty="0">
                        <a:effectLst/>
                        <a:latin typeface="+mn-lt"/>
                        <a:ea typeface="Aptos" panose="020B0004020202020204" pitchFamily="34" charset="0"/>
                        <a:cs typeface="Times New Roman (Body CS)"/>
                      </a:endParaRPr>
                    </a:p>
                    <a:p>
                      <a:pPr algn="l">
                        <a:buNone/>
                      </a:pP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Effets</a:t>
                      </a:r>
                      <a:r>
                        <a:rPr lang="en-CA" sz="4000" kern="100" dirty="0">
                          <a:effectLst/>
                          <a:latin typeface="+mn-lt"/>
                          <a:ea typeface="Aptos" panose="020B0004020202020204" pitchFamily="34" charset="0"/>
                          <a:cs typeface="Times New Roman (Body CS)"/>
                        </a:rPr>
                        <a:t> sur </a:t>
                      </a:r>
                      <a:r>
                        <a:rPr lang="en-CA" sz="4000" kern="100" dirty="0" err="1">
                          <a:effectLst/>
                          <a:latin typeface="+mn-lt"/>
                          <a:ea typeface="Aptos" panose="020B0004020202020204" pitchFamily="34" charset="0"/>
                          <a:cs typeface="Times New Roman (Body CS)"/>
                        </a:rPr>
                        <a:t>faune</a:t>
                      </a:r>
                      <a:r>
                        <a:rPr lang="en-CA" sz="4000" kern="100" dirty="0">
                          <a:effectLst/>
                          <a:latin typeface="+mn-lt"/>
                          <a:ea typeface="Aptos" panose="020B0004020202020204" pitchFamily="34" charset="0"/>
                          <a:cs typeface="Times New Roman (Body CS)"/>
                        </a:rPr>
                        <a:t> et </a:t>
                      </a:r>
                      <a:r>
                        <a:rPr lang="en-CA" sz="4000" kern="100" dirty="0" err="1">
                          <a:effectLst/>
                          <a:latin typeface="+mn-lt"/>
                          <a:ea typeface="Aptos" panose="020B0004020202020204" pitchFamily="34" charset="0"/>
                          <a:cs typeface="Times New Roman (Body CS)"/>
                        </a:rPr>
                        <a:t>flore</a:t>
                      </a:r>
                      <a:r>
                        <a:rPr lang="en-CA" sz="4000" kern="100" dirty="0">
                          <a:effectLst/>
                          <a:latin typeface="+mn-lt"/>
                          <a:ea typeface="Aptos" panose="020B0004020202020204" pitchFamily="34" charset="0"/>
                          <a:cs typeface="Times New Roman (Body CS)"/>
                        </a:rPr>
                        <a:t> inconnus</a:t>
                      </a:r>
                    </a:p>
                    <a:p>
                      <a:pPr algn="l">
                        <a:buNone/>
                      </a:pPr>
                      <a:r>
                        <a:rPr lang="en-CA" sz="4000" kern="100" dirty="0">
                          <a:solidFill>
                            <a:srgbClr val="0070C0"/>
                          </a:solidFill>
                          <a:effectLst/>
                          <a:latin typeface="+mn-lt"/>
                          <a:ea typeface="Aptos" panose="020B0004020202020204" pitchFamily="34" charset="0"/>
                          <a:cs typeface="Times New Roman (Body CS)"/>
                        </a:rPr>
                        <a:t>+ Highly efficient</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Simple installation but must be repeated</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Unknown effects on flora and faun</a:t>
                      </a:r>
                      <a:endParaRPr lang="en-CA" sz="4000" kern="100" dirty="0">
                        <a:effectLst/>
                        <a:latin typeface="+mn-lt"/>
                        <a:ea typeface="Aptos" panose="020B0004020202020204" pitchFamily="34" charset="0"/>
                        <a:cs typeface="Times New Roman (Body CS)"/>
                      </a:endParaRPr>
                    </a:p>
                  </a:txBody>
                  <a:tcPr marL="68580" marR="68580" marT="0" marB="0"/>
                </a:tc>
                <a:tc>
                  <a:txBody>
                    <a:bodyPr/>
                    <a:lstStyle/>
                    <a:p>
                      <a:pPr algn="l">
                        <a:buNone/>
                      </a:pPr>
                      <a:r>
                        <a:rPr lang="en-CA" sz="4000" kern="100" dirty="0" err="1">
                          <a:effectLst/>
                          <a:latin typeface="+mn-lt"/>
                          <a:ea typeface="Aptos" panose="020B0004020202020204" pitchFamily="34" charset="0"/>
                          <a:cs typeface="Times New Roman (Body CS)"/>
                        </a:rPr>
                        <a:t>Modéré</a:t>
                      </a:r>
                      <a:r>
                        <a:rPr lang="en-CA" sz="4000" kern="100" dirty="0">
                          <a:effectLst/>
                          <a:latin typeface="+mn-lt"/>
                          <a:ea typeface="Aptos" panose="020B0004020202020204" pitchFamily="34" charset="0"/>
                          <a:cs typeface="Times New Roman (Body CS)"/>
                        </a:rPr>
                        <a:t> pour </a:t>
                      </a:r>
                      <a:r>
                        <a:rPr lang="en-CA" sz="4000" kern="100" dirty="0" err="1">
                          <a:effectLst/>
                          <a:latin typeface="+mn-lt"/>
                          <a:ea typeface="Aptos" panose="020B0004020202020204" pitchFamily="34" charset="0"/>
                          <a:cs typeface="Times New Roman (Body CS)"/>
                        </a:rPr>
                        <a:t>équipement</a:t>
                      </a:r>
                      <a:r>
                        <a:rPr lang="en-CA" sz="4000" kern="100" dirty="0">
                          <a:effectLst/>
                          <a:latin typeface="+mn-lt"/>
                          <a:ea typeface="Aptos" panose="020B0004020202020204" pitchFamily="34" charset="0"/>
                          <a:cs typeface="Times New Roman (Body CS)"/>
                        </a:rPr>
                        <a:t> et pas de main d’oeuvre </a:t>
                      </a:r>
                      <a:r>
                        <a:rPr lang="en-CA" sz="4000" kern="100" dirty="0" err="1">
                          <a:effectLst/>
                          <a:latin typeface="+mn-lt"/>
                          <a:ea typeface="Aptos" panose="020B0004020202020204" pitchFamily="34" charset="0"/>
                          <a:cs typeface="Times New Roman (Body CS)"/>
                        </a:rPr>
                        <a:t>professionnelle</a:t>
                      </a: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requise</a:t>
                      </a:r>
                      <a:r>
                        <a:rPr lang="en-CA" sz="4000" kern="100" dirty="0">
                          <a:effectLst/>
                          <a:latin typeface="+mn-lt"/>
                          <a:ea typeface="Aptos" panose="020B0004020202020204" pitchFamily="34" charset="0"/>
                          <a:cs typeface="Times New Roman (Body CS)"/>
                        </a:rPr>
                        <a:t> </a:t>
                      </a:r>
                    </a:p>
                    <a:p>
                      <a:pPr algn="l">
                        <a:buNone/>
                      </a:pPr>
                      <a:r>
                        <a:rPr lang="en-CA" sz="4000" kern="100" dirty="0">
                          <a:solidFill>
                            <a:srgbClr val="0070C0"/>
                          </a:solidFill>
                          <a:effectLst/>
                          <a:latin typeface="+mn-lt"/>
                          <a:ea typeface="Aptos" panose="020B0004020202020204" pitchFamily="34" charset="0"/>
                          <a:cs typeface="Times New Roman (Body CS)"/>
                        </a:rPr>
                        <a:t>Moderate for equipment and no professional labour required</a:t>
                      </a:r>
                      <a:endParaRPr lang="en-CA" sz="4000" kern="100" dirty="0">
                        <a:effectLst/>
                        <a:latin typeface="+mn-lt"/>
                        <a:ea typeface="Aptos" panose="020B0004020202020204" pitchFamily="34" charset="0"/>
                        <a:cs typeface="Times New Roman (Body CS)"/>
                      </a:endParaRPr>
                    </a:p>
                    <a:p>
                      <a:pPr algn="l">
                        <a:buNone/>
                      </a:pPr>
                      <a:r>
                        <a:rPr lang="en-CA" sz="4000" kern="100" dirty="0">
                          <a:effectLst/>
                          <a:latin typeface="+mn-lt"/>
                          <a:ea typeface="Aptos" panose="020B0004020202020204" pitchFamily="34" charset="0"/>
                          <a:cs typeface="Times New Roman (Body CS)"/>
                        </a:rPr>
                        <a:t>  </a:t>
                      </a:r>
                    </a:p>
                  </a:txBody>
                  <a:tcPr marL="68580" marR="68580" marT="0" marB="0"/>
                </a:tc>
                <a:extLst>
                  <a:ext uri="{0D108BD9-81ED-4DB2-BD59-A6C34878D82A}">
                    <a16:rowId xmlns:a16="http://schemas.microsoft.com/office/drawing/2014/main" val="2463969624"/>
                  </a:ext>
                </a:extLst>
              </a:tr>
              <a:tr h="3150011">
                <a:tc>
                  <a:txBody>
                    <a:bodyPr/>
                    <a:lstStyle/>
                    <a:p>
                      <a:pPr algn="l">
                        <a:buNone/>
                      </a:pPr>
                      <a:r>
                        <a:rPr lang="en-CA" sz="4000" b="1" kern="100">
                          <a:effectLst/>
                          <a:latin typeface="+mn-lt"/>
                          <a:ea typeface="Aptos" panose="020B0004020202020204" pitchFamily="34" charset="0"/>
                          <a:cs typeface="Times New Roman (Body CS)"/>
                        </a:rPr>
                        <a:t>Faucardage / </a:t>
                      </a:r>
                      <a:r>
                        <a:rPr lang="en-CA" sz="4000" b="1" kern="100">
                          <a:solidFill>
                            <a:srgbClr val="0070C0"/>
                          </a:solidFill>
                          <a:effectLst/>
                          <a:latin typeface="+mn-lt"/>
                          <a:ea typeface="Aptos" panose="020B0004020202020204" pitchFamily="34" charset="0"/>
                          <a:cs typeface="Times New Roman (Body CS)"/>
                        </a:rPr>
                        <a:t>Cutting</a:t>
                      </a:r>
                      <a:endParaRPr lang="en-CA" sz="4000" kern="100">
                        <a:effectLst/>
                        <a:latin typeface="+mn-lt"/>
                        <a:ea typeface="Aptos" panose="020B0004020202020204" pitchFamily="34" charset="0"/>
                        <a:cs typeface="Times New Roman (Body CS)"/>
                      </a:endParaRPr>
                    </a:p>
                  </a:txBody>
                  <a:tcPr marL="68580" marR="68580" marT="0" marB="0"/>
                </a:tc>
                <a:tc>
                  <a:txBody>
                    <a:bodyPr/>
                    <a:lstStyle/>
                    <a:p>
                      <a:pPr algn="l">
                        <a:buNone/>
                      </a:pP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Effets</a:t>
                      </a: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immédiats</a:t>
                      </a: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mais</a:t>
                      </a:r>
                      <a:r>
                        <a:rPr lang="en-CA" sz="4000" kern="100" dirty="0">
                          <a:effectLst/>
                          <a:latin typeface="+mn-lt"/>
                          <a:ea typeface="Aptos" panose="020B0004020202020204" pitchFamily="34" charset="0"/>
                          <a:cs typeface="Times New Roman (Body CS)"/>
                        </a:rPr>
                        <a:t> de </a:t>
                      </a:r>
                      <a:r>
                        <a:rPr lang="en-CA" sz="4000" kern="100" dirty="0" err="1">
                          <a:effectLst/>
                          <a:latin typeface="+mn-lt"/>
                          <a:ea typeface="Aptos" panose="020B0004020202020204" pitchFamily="34" charset="0"/>
                          <a:cs typeface="Times New Roman (Body CS)"/>
                        </a:rPr>
                        <a:t>courte</a:t>
                      </a:r>
                      <a:r>
                        <a:rPr lang="en-CA" sz="4000" kern="100" dirty="0">
                          <a:effectLst/>
                          <a:latin typeface="+mn-lt"/>
                          <a:ea typeface="Aptos" panose="020B0004020202020204" pitchFamily="34" charset="0"/>
                          <a:cs typeface="Times New Roman (Body CS)"/>
                        </a:rPr>
                        <a:t> durée</a:t>
                      </a:r>
                    </a:p>
                    <a:p>
                      <a:pPr algn="l">
                        <a:buNone/>
                      </a:pP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Effets</a:t>
                      </a:r>
                      <a:r>
                        <a:rPr lang="en-CA" sz="4000" kern="100" dirty="0">
                          <a:effectLst/>
                          <a:latin typeface="+mn-lt"/>
                          <a:ea typeface="Aptos" panose="020B0004020202020204" pitchFamily="34" charset="0"/>
                          <a:cs typeface="Times New Roman (Body CS)"/>
                        </a:rPr>
                        <a:t> sur </a:t>
                      </a:r>
                      <a:r>
                        <a:rPr lang="en-CA" sz="4000" kern="100" dirty="0" err="1">
                          <a:effectLst/>
                          <a:latin typeface="+mn-lt"/>
                          <a:ea typeface="Aptos" panose="020B0004020202020204" pitchFamily="34" charset="0"/>
                          <a:cs typeface="Times New Roman (Body CS)"/>
                        </a:rPr>
                        <a:t>faune</a:t>
                      </a:r>
                      <a:r>
                        <a:rPr lang="en-CA" sz="4000" kern="100" dirty="0">
                          <a:effectLst/>
                          <a:latin typeface="+mn-lt"/>
                          <a:ea typeface="Aptos" panose="020B0004020202020204" pitchFamily="34" charset="0"/>
                          <a:cs typeface="Times New Roman (Body CS)"/>
                        </a:rPr>
                        <a:t> et </a:t>
                      </a:r>
                      <a:r>
                        <a:rPr lang="en-CA" sz="4000" kern="100" dirty="0" err="1">
                          <a:effectLst/>
                          <a:latin typeface="+mn-lt"/>
                          <a:ea typeface="Aptos" panose="020B0004020202020204" pitchFamily="34" charset="0"/>
                          <a:cs typeface="Times New Roman (Body CS)"/>
                        </a:rPr>
                        <a:t>flore</a:t>
                      </a:r>
                      <a:endParaRPr lang="en-CA" sz="4000" kern="100" dirty="0">
                        <a:effectLst/>
                        <a:latin typeface="+mn-lt"/>
                        <a:ea typeface="Aptos" panose="020B0004020202020204" pitchFamily="34" charset="0"/>
                        <a:cs typeface="Times New Roman (Body CS)"/>
                      </a:endParaRPr>
                    </a:p>
                    <a:p>
                      <a:pPr algn="l">
                        <a:buNone/>
                      </a:pPr>
                      <a:r>
                        <a:rPr lang="en-CA" sz="4000" kern="100" dirty="0">
                          <a:effectLst/>
                          <a:latin typeface="+mn-lt"/>
                          <a:ea typeface="Aptos" panose="020B0004020202020204" pitchFamily="34" charset="0"/>
                          <a:cs typeface="Times New Roman (Body CS)"/>
                        </a:rPr>
                        <a:t>- Risque de propagation du </a:t>
                      </a:r>
                      <a:r>
                        <a:rPr lang="en-CA" sz="4000" kern="100" dirty="0" err="1">
                          <a:effectLst/>
                          <a:latin typeface="+mn-lt"/>
                          <a:ea typeface="Aptos" panose="020B0004020202020204" pitchFamily="34" charset="0"/>
                          <a:cs typeface="Times New Roman (Body CS)"/>
                        </a:rPr>
                        <a:t>myriophylle</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Immediate but short-term effects</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Effects on flora and fauna</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Risk of milfoil propagation</a:t>
                      </a:r>
                      <a:endParaRPr lang="en-CA" sz="4000" kern="100" dirty="0">
                        <a:effectLst/>
                        <a:latin typeface="+mn-lt"/>
                        <a:ea typeface="Aptos" panose="020B0004020202020204" pitchFamily="34" charset="0"/>
                        <a:cs typeface="Times New Roman (Body CS)"/>
                      </a:endParaRPr>
                    </a:p>
                  </a:txBody>
                  <a:tcPr marL="68580" marR="68580" marT="0" marB="0"/>
                </a:tc>
                <a:tc>
                  <a:txBody>
                    <a:bodyPr/>
                    <a:lstStyle/>
                    <a:p>
                      <a:pPr algn="l">
                        <a:buNone/>
                      </a:pPr>
                      <a:r>
                        <a:rPr lang="en-CA" sz="4000" kern="100" dirty="0">
                          <a:effectLst/>
                          <a:latin typeface="+mn-lt"/>
                          <a:ea typeface="Aptos" panose="020B0004020202020204" pitchFamily="34" charset="0"/>
                          <a:cs typeface="Times New Roman (Body CS)"/>
                        </a:rPr>
                        <a:t>Peu </a:t>
                      </a:r>
                      <a:r>
                        <a:rPr lang="en-CA" sz="4000" kern="100" dirty="0" err="1">
                          <a:effectLst/>
                          <a:latin typeface="+mn-lt"/>
                          <a:ea typeface="Aptos" panose="020B0004020202020204" pitchFamily="34" charset="0"/>
                          <a:cs typeface="Times New Roman (Body CS)"/>
                        </a:rPr>
                        <a:t>élevé</a:t>
                      </a: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si</a:t>
                      </a:r>
                      <a:r>
                        <a:rPr lang="en-CA" sz="4000" kern="100" dirty="0">
                          <a:effectLst/>
                          <a:latin typeface="+mn-lt"/>
                          <a:ea typeface="Aptos" panose="020B0004020202020204" pitchFamily="34" charset="0"/>
                          <a:cs typeface="Times New Roman (Body CS)"/>
                        </a:rPr>
                        <a:t> fait “à la main”</a:t>
                      </a:r>
                    </a:p>
                    <a:p>
                      <a:pPr algn="l">
                        <a:buNone/>
                      </a:pPr>
                      <a:r>
                        <a:rPr lang="en-CA" sz="4000" kern="100" dirty="0">
                          <a:effectLst/>
                          <a:latin typeface="+mn-lt"/>
                          <a:ea typeface="Aptos" panose="020B0004020202020204" pitchFamily="34" charset="0"/>
                          <a:cs typeface="Times New Roman (Body CS)"/>
                        </a:rPr>
                        <a:t>Très </a:t>
                      </a:r>
                      <a:r>
                        <a:rPr lang="en-CA" sz="4000" kern="100" dirty="0" err="1">
                          <a:effectLst/>
                          <a:latin typeface="+mn-lt"/>
                          <a:ea typeface="Aptos" panose="020B0004020202020204" pitchFamily="34" charset="0"/>
                          <a:cs typeface="Times New Roman (Body CS)"/>
                        </a:rPr>
                        <a:t>élevé</a:t>
                      </a:r>
                      <a:r>
                        <a:rPr lang="en-CA" sz="4000" kern="100" dirty="0">
                          <a:effectLst/>
                          <a:latin typeface="+mn-lt"/>
                          <a:ea typeface="Aptos" panose="020B0004020202020204" pitchFamily="34" charset="0"/>
                          <a:cs typeface="Times New Roman (Body CS)"/>
                        </a:rPr>
                        <a:t> pour </a:t>
                      </a:r>
                      <a:r>
                        <a:rPr lang="en-CA" sz="4000" kern="100" dirty="0" err="1">
                          <a:effectLst/>
                          <a:latin typeface="+mn-lt"/>
                          <a:ea typeface="Aptos" panose="020B0004020202020204" pitchFamily="34" charset="0"/>
                          <a:cs typeface="Times New Roman (Body CS)"/>
                        </a:rPr>
                        <a:t>équipement</a:t>
                      </a:r>
                      <a:r>
                        <a:rPr lang="en-CA" sz="4000" kern="100" dirty="0">
                          <a:effectLst/>
                          <a:latin typeface="+mn-lt"/>
                          <a:ea typeface="Aptos" panose="020B0004020202020204" pitchFamily="34" charset="0"/>
                          <a:cs typeface="Times New Roman (Body CS)"/>
                        </a:rPr>
                        <a:t> et main d’oeuvre</a:t>
                      </a:r>
                    </a:p>
                    <a:p>
                      <a:pPr algn="l">
                        <a:buNone/>
                      </a:pPr>
                      <a:r>
                        <a:rPr lang="en-CA" sz="4000" kern="100" dirty="0">
                          <a:solidFill>
                            <a:srgbClr val="0070C0"/>
                          </a:solidFill>
                          <a:effectLst/>
                          <a:latin typeface="+mn-lt"/>
                          <a:ea typeface="Aptos" panose="020B0004020202020204" pitchFamily="34" charset="0"/>
                          <a:cs typeface="Times New Roman (Body CS)"/>
                        </a:rPr>
                        <a:t>Low if done “by hand”</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Very high for equipment and labour</a:t>
                      </a:r>
                      <a:endParaRPr lang="en-CA" sz="4000" kern="100" dirty="0">
                        <a:effectLst/>
                        <a:latin typeface="+mn-lt"/>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1726485984"/>
                  </a:ext>
                </a:extLst>
              </a:tr>
              <a:tr h="3632150">
                <a:tc>
                  <a:txBody>
                    <a:bodyPr/>
                    <a:lstStyle/>
                    <a:p>
                      <a:pPr algn="l">
                        <a:buNone/>
                      </a:pPr>
                      <a:r>
                        <a:rPr lang="en-CA" sz="4000" b="1" kern="100">
                          <a:effectLst/>
                          <a:latin typeface="+mn-lt"/>
                          <a:ea typeface="Aptos" panose="020B0004020202020204" pitchFamily="34" charset="0"/>
                          <a:cs typeface="Times New Roman (Body CS)"/>
                        </a:rPr>
                        <a:t>Herbicide</a:t>
                      </a:r>
                      <a:endParaRPr lang="en-CA" sz="4000" kern="100">
                        <a:effectLst/>
                        <a:latin typeface="+mn-lt"/>
                        <a:ea typeface="Aptos" panose="020B0004020202020204" pitchFamily="34" charset="0"/>
                        <a:cs typeface="Times New Roman (Body CS)"/>
                      </a:endParaRPr>
                    </a:p>
                  </a:txBody>
                  <a:tcPr marL="68580" marR="68580" marT="0" marB="0"/>
                </a:tc>
                <a:tc>
                  <a:txBody>
                    <a:bodyPr/>
                    <a:lstStyle/>
                    <a:p>
                      <a:pPr algn="l">
                        <a:buNone/>
                      </a:pP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Rapide</a:t>
                      </a:r>
                      <a:endParaRPr lang="en-CA" sz="4000" kern="100" dirty="0">
                        <a:effectLst/>
                        <a:latin typeface="+mn-lt"/>
                        <a:ea typeface="Aptos" panose="020B0004020202020204" pitchFamily="34" charset="0"/>
                        <a:cs typeface="Times New Roman (Body CS)"/>
                      </a:endParaRPr>
                    </a:p>
                    <a:p>
                      <a:pPr algn="l">
                        <a:buNone/>
                      </a:pPr>
                      <a:r>
                        <a:rPr lang="en-CA" sz="4000" kern="100" dirty="0">
                          <a:effectLst/>
                          <a:latin typeface="+mn-lt"/>
                          <a:ea typeface="Aptos" panose="020B0004020202020204" pitchFamily="34" charset="0"/>
                          <a:cs typeface="Times New Roman (Body CS)"/>
                        </a:rPr>
                        <a:t>- Peu de choix de </a:t>
                      </a:r>
                      <a:r>
                        <a:rPr lang="en-CA" sz="4000" kern="100" dirty="0" err="1">
                          <a:effectLst/>
                          <a:latin typeface="+mn-lt"/>
                          <a:ea typeface="Aptos" panose="020B0004020202020204" pitchFamily="34" charset="0"/>
                          <a:cs typeface="Times New Roman (Body CS)"/>
                        </a:rPr>
                        <a:t>produits</a:t>
                      </a:r>
                      <a:r>
                        <a:rPr lang="en-CA" sz="4000" kern="100" dirty="0">
                          <a:effectLst/>
                          <a:latin typeface="+mn-lt"/>
                          <a:ea typeface="Aptos" panose="020B0004020202020204" pitchFamily="34" charset="0"/>
                          <a:cs typeface="Times New Roman (Body CS)"/>
                        </a:rPr>
                        <a:t> au Canada</a:t>
                      </a:r>
                    </a:p>
                    <a:p>
                      <a:pPr algn="l">
                        <a:buNone/>
                      </a:pP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Effets</a:t>
                      </a:r>
                      <a:r>
                        <a:rPr lang="en-CA" sz="4000" kern="100" dirty="0">
                          <a:effectLst/>
                          <a:latin typeface="+mn-lt"/>
                          <a:ea typeface="Aptos" panose="020B0004020202020204" pitchFamily="34" charset="0"/>
                          <a:cs typeface="Times New Roman (Body CS)"/>
                        </a:rPr>
                        <a:t> </a:t>
                      </a:r>
                      <a:r>
                        <a:rPr lang="en-CA" sz="4000" kern="100" dirty="0" err="1">
                          <a:effectLst/>
                          <a:latin typeface="+mn-lt"/>
                          <a:ea typeface="Aptos" panose="020B0004020202020204" pitchFamily="34" charset="0"/>
                          <a:cs typeface="Times New Roman (Body CS)"/>
                        </a:rPr>
                        <a:t>considérables</a:t>
                      </a:r>
                      <a:r>
                        <a:rPr lang="en-CA" sz="4000" kern="100" dirty="0">
                          <a:effectLst/>
                          <a:latin typeface="+mn-lt"/>
                          <a:ea typeface="Aptos" panose="020B0004020202020204" pitchFamily="34" charset="0"/>
                          <a:cs typeface="Times New Roman (Body CS)"/>
                        </a:rPr>
                        <a:t> sur la </a:t>
                      </a:r>
                      <a:r>
                        <a:rPr lang="en-CA" sz="4000" kern="100" dirty="0" err="1">
                          <a:effectLst/>
                          <a:latin typeface="+mn-lt"/>
                          <a:ea typeface="Aptos" panose="020B0004020202020204" pitchFamily="34" charset="0"/>
                          <a:cs typeface="Times New Roman (Body CS)"/>
                        </a:rPr>
                        <a:t>faune</a:t>
                      </a:r>
                      <a:r>
                        <a:rPr lang="en-CA" sz="4000" kern="100" dirty="0">
                          <a:effectLst/>
                          <a:latin typeface="+mn-lt"/>
                          <a:ea typeface="Aptos" panose="020B0004020202020204" pitchFamily="34" charset="0"/>
                          <a:cs typeface="Times New Roman (Body CS)"/>
                        </a:rPr>
                        <a:t> et la </a:t>
                      </a:r>
                      <a:r>
                        <a:rPr lang="en-CA" sz="4000" kern="100" dirty="0" err="1">
                          <a:effectLst/>
                          <a:latin typeface="+mn-lt"/>
                          <a:ea typeface="Aptos" panose="020B0004020202020204" pitchFamily="34" charset="0"/>
                          <a:cs typeface="Times New Roman (Body CS)"/>
                        </a:rPr>
                        <a:t>flore</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Fast</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Little choice of products in Canada</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 Considerable impact on flora and fauna</a:t>
                      </a:r>
                      <a:endParaRPr lang="en-CA" sz="4000" kern="100" dirty="0">
                        <a:effectLst/>
                        <a:latin typeface="+mn-lt"/>
                        <a:ea typeface="Aptos" panose="020B0004020202020204" pitchFamily="34" charset="0"/>
                        <a:cs typeface="Times New Roman (Body CS)"/>
                      </a:endParaRPr>
                    </a:p>
                  </a:txBody>
                  <a:tcPr marL="68580" marR="68580" marT="0" marB="0"/>
                </a:tc>
                <a:tc>
                  <a:txBody>
                    <a:bodyPr/>
                    <a:lstStyle/>
                    <a:p>
                      <a:pPr algn="l">
                        <a:buNone/>
                      </a:pPr>
                      <a:r>
                        <a:rPr lang="en-CA" sz="4000" kern="100" dirty="0" err="1">
                          <a:effectLst/>
                          <a:latin typeface="+mn-lt"/>
                          <a:ea typeface="Aptos" panose="020B0004020202020204" pitchFamily="34" charset="0"/>
                          <a:cs typeface="Times New Roman (Body CS)"/>
                        </a:rPr>
                        <a:t>Élevé</a:t>
                      </a:r>
                      <a:r>
                        <a:rPr lang="en-CA" sz="4000" kern="100" dirty="0">
                          <a:effectLst/>
                          <a:latin typeface="+mn-lt"/>
                          <a:ea typeface="Aptos" panose="020B0004020202020204" pitchFamily="34" charset="0"/>
                          <a:cs typeface="Times New Roman (Body CS)"/>
                        </a:rPr>
                        <a:t> pour les </a:t>
                      </a:r>
                      <a:r>
                        <a:rPr lang="en-CA" sz="4000" kern="100" dirty="0" err="1">
                          <a:effectLst/>
                          <a:latin typeface="+mn-lt"/>
                          <a:ea typeface="Aptos" panose="020B0004020202020204" pitchFamily="34" charset="0"/>
                          <a:cs typeface="Times New Roman (Body CS)"/>
                        </a:rPr>
                        <a:t>produits</a:t>
                      </a:r>
                      <a:endParaRPr lang="en-CA" sz="4000" kern="100" dirty="0">
                        <a:effectLst/>
                        <a:latin typeface="+mn-lt"/>
                        <a:ea typeface="Aptos" panose="020B0004020202020204" pitchFamily="34" charset="0"/>
                        <a:cs typeface="Times New Roman (Body CS)"/>
                      </a:endParaRPr>
                    </a:p>
                    <a:p>
                      <a:pPr algn="l">
                        <a:buNone/>
                      </a:pPr>
                      <a:r>
                        <a:rPr lang="en-CA" sz="4000" kern="100" dirty="0">
                          <a:solidFill>
                            <a:srgbClr val="0070C0"/>
                          </a:solidFill>
                          <a:effectLst/>
                          <a:latin typeface="+mn-lt"/>
                          <a:ea typeface="Aptos" panose="020B0004020202020204" pitchFamily="34" charset="0"/>
                          <a:cs typeface="Times New Roman (Body CS)"/>
                        </a:rPr>
                        <a:t>High for products</a:t>
                      </a:r>
                      <a:endParaRPr lang="en-CA" sz="4000" kern="100" dirty="0">
                        <a:effectLst/>
                        <a:latin typeface="+mn-lt"/>
                        <a:ea typeface="Aptos" panose="020B0004020202020204" pitchFamily="34" charset="0"/>
                        <a:cs typeface="Times New Roman (Body CS)"/>
                      </a:endParaRPr>
                    </a:p>
                  </a:txBody>
                  <a:tcPr marL="68580" marR="68580" marT="0" marB="0"/>
                </a:tc>
                <a:extLst>
                  <a:ext uri="{0D108BD9-81ED-4DB2-BD59-A6C34878D82A}">
                    <a16:rowId xmlns:a16="http://schemas.microsoft.com/office/drawing/2014/main" val="1115875518"/>
                  </a:ext>
                </a:extLst>
              </a:tr>
            </a:tbl>
          </a:graphicData>
        </a:graphic>
      </p:graphicFrame>
      <p:sp>
        <p:nvSpPr>
          <p:cNvPr id="4" name="Milfoil Action Plan">
            <a:extLst>
              <a:ext uri="{FF2B5EF4-FFF2-40B4-BE49-F238E27FC236}">
                <a16:creationId xmlns:a16="http://schemas.microsoft.com/office/drawing/2014/main" id="{98D209DD-A7D9-6F39-BD4A-A48A321FB70B}"/>
              </a:ext>
            </a:extLst>
          </p:cNvPr>
          <p:cNvSpPr txBox="1">
            <a:spLocks/>
          </p:cNvSpPr>
          <p:nvPr/>
        </p:nvSpPr>
        <p:spPr>
          <a:xfrm>
            <a:off x="674077" y="269623"/>
            <a:ext cx="23035846" cy="8557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CA" sz="5000"/>
              <a:t>Méthodes de lutte / </a:t>
            </a:r>
            <a:r>
              <a:rPr lang="en-CA" sz="5000">
                <a:solidFill>
                  <a:srgbClr val="0070C0"/>
                </a:solidFill>
              </a:rPr>
              <a:t>Control Methods </a:t>
            </a:r>
            <a:r>
              <a:rPr lang="en-CA" sz="5000" b="0"/>
              <a:t>(Gouverment du Québec, 2023)</a:t>
            </a:r>
            <a:endParaRPr lang="en-CA" sz="5000" b="0" dirty="0">
              <a:solidFill>
                <a:srgbClr val="0070C0"/>
              </a:solidFill>
            </a:endParaRPr>
          </a:p>
        </p:txBody>
      </p:sp>
    </p:spTree>
    <p:extLst>
      <p:ext uri="{BB962C8B-B14F-4D97-AF65-F5344CB8AC3E}">
        <p14:creationId xmlns:p14="http://schemas.microsoft.com/office/powerpoint/2010/main" val="18203705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84E4C-2D2C-95F9-07AD-A05530BA7FAC}"/>
            </a:ext>
          </a:extLst>
        </p:cNvPr>
        <p:cNvGrpSpPr/>
        <p:nvPr/>
      </p:nvGrpSpPr>
      <p:grpSpPr>
        <a:xfrm>
          <a:off x="0" y="0"/>
          <a:ext cx="0" cy="0"/>
          <a:chOff x="0" y="0"/>
          <a:chExt cx="0" cy="0"/>
        </a:xfrm>
      </p:grpSpPr>
      <p:sp>
        <p:nvSpPr>
          <p:cNvPr id="200" name="Milfoil Action Plan">
            <a:extLst>
              <a:ext uri="{FF2B5EF4-FFF2-40B4-BE49-F238E27FC236}">
                <a16:creationId xmlns:a16="http://schemas.microsoft.com/office/drawing/2014/main" id="{07E28BF9-6489-4CD7-5845-8B2BB6062D66}"/>
              </a:ext>
            </a:extLst>
          </p:cNvPr>
          <p:cNvSpPr txBox="1">
            <a:spLocks noGrp="1"/>
          </p:cNvSpPr>
          <p:nvPr>
            <p:ph type="title"/>
          </p:nvPr>
        </p:nvSpPr>
        <p:spPr>
          <a:xfrm>
            <a:off x="538283" y="512597"/>
            <a:ext cx="23845717" cy="1723914"/>
          </a:xfrm>
          <a:prstGeom prst="rect">
            <a:avLst/>
          </a:prstGeom>
        </p:spPr>
        <p:txBody>
          <a:bodyPr>
            <a:normAutofit fontScale="90000"/>
          </a:bodyPr>
          <a:lstStyle/>
          <a:p>
            <a:r>
              <a:rPr lang="en-CA" dirty="0" err="1"/>
              <a:t>Réglementation</a:t>
            </a:r>
            <a:r>
              <a:rPr lang="en-CA" dirty="0"/>
              <a:t> et authorizations / </a:t>
            </a:r>
            <a:r>
              <a:rPr lang="en-CA" dirty="0">
                <a:solidFill>
                  <a:srgbClr val="0070C0"/>
                </a:solidFill>
              </a:rPr>
              <a:t>Regulations and authorizations</a:t>
            </a:r>
            <a:endParaRPr dirty="0">
              <a:solidFill>
                <a:srgbClr val="0070C0"/>
              </a:solidFill>
            </a:endParaRPr>
          </a:p>
        </p:txBody>
      </p:sp>
      <p:sp>
        <p:nvSpPr>
          <p:cNvPr id="6" name="It’s for everyone…">
            <a:extLst>
              <a:ext uri="{FF2B5EF4-FFF2-40B4-BE49-F238E27FC236}">
                <a16:creationId xmlns:a16="http://schemas.microsoft.com/office/drawing/2014/main" id="{359B75E2-6FE8-8371-DF98-C2BB6F3DC682}"/>
              </a:ext>
            </a:extLst>
          </p:cNvPr>
          <p:cNvSpPr txBox="1">
            <a:spLocks/>
          </p:cNvSpPr>
          <p:nvPr/>
        </p:nvSpPr>
        <p:spPr>
          <a:xfrm>
            <a:off x="12192000" y="2708031"/>
            <a:ext cx="9779001" cy="9445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buNone/>
              <a:defRPr b="1"/>
            </a:pPr>
            <a:endParaRPr lang="en-CA" dirty="0"/>
          </a:p>
        </p:txBody>
      </p:sp>
      <p:sp>
        <p:nvSpPr>
          <p:cNvPr id="7" name="TextBox 6">
            <a:extLst>
              <a:ext uri="{FF2B5EF4-FFF2-40B4-BE49-F238E27FC236}">
                <a16:creationId xmlns:a16="http://schemas.microsoft.com/office/drawing/2014/main" id="{55A366EC-B6FB-5EFB-2145-8E3B3ECCDBE7}"/>
              </a:ext>
            </a:extLst>
          </p:cNvPr>
          <p:cNvSpPr txBox="1"/>
          <p:nvPr/>
        </p:nvSpPr>
        <p:spPr>
          <a:xfrm>
            <a:off x="9365233" y="1962481"/>
            <a:ext cx="14219227" cy="1151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spcBef>
                <a:spcPts val="0"/>
              </a:spcBef>
              <a:spcAft>
                <a:spcPts val="1500"/>
              </a:spcAft>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mn-lt"/>
                <a:ea typeface="+mn-ea"/>
                <a:cs typeface="+mn-cs"/>
                <a:sym typeface="Helvetica Neue"/>
              </a:rPr>
              <a:t>Quatre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lois</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limitent</a:t>
            </a:r>
            <a:r>
              <a:rPr kumimoji="0" lang="en-US" sz="3900" b="0" i="0" u="none" strike="noStrike" cap="none" spc="0" normalizeH="0" baseline="0" dirty="0">
                <a:ln>
                  <a:noFill/>
                </a:ln>
                <a:solidFill>
                  <a:srgbClr val="000000"/>
                </a:solidFill>
                <a:effectLst/>
                <a:uFillTx/>
                <a:latin typeface="+mn-lt"/>
                <a:ea typeface="+mn-ea"/>
                <a:cs typeface="+mn-cs"/>
                <a:sym typeface="Helvetica Neue"/>
              </a:rPr>
              <a:t> les interventions possibles pour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réduire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ou</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enrayer</a:t>
            </a:r>
            <a:r>
              <a:rPr kumimoji="0" lang="en-US" sz="3900" b="0" i="0" u="none" strike="noStrike" cap="none" spc="0" normalizeH="0" baseline="0" dirty="0">
                <a:ln>
                  <a:noFill/>
                </a:ln>
                <a:solidFill>
                  <a:srgbClr val="000000"/>
                </a:solidFill>
                <a:effectLst/>
                <a:uFillTx/>
                <a:latin typeface="+mn-lt"/>
                <a:ea typeface="+mn-ea"/>
                <a:cs typeface="+mn-cs"/>
                <a:sym typeface="Helvetica Neue"/>
              </a:rPr>
              <a:t> le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myriophylle</a:t>
            </a:r>
            <a:r>
              <a:rPr kumimoji="0" lang="en-US" sz="3900" b="0" i="0" u="none" strike="noStrike" cap="none" spc="0" normalizeH="0" baseline="0" dirty="0">
                <a:ln>
                  <a:noFill/>
                </a:ln>
                <a:solidFill>
                  <a:srgbClr val="000000"/>
                </a:solidFill>
                <a:effectLst/>
                <a:uFillTx/>
                <a:latin typeface="+mn-lt"/>
                <a:ea typeface="+mn-ea"/>
                <a:cs typeface="+mn-cs"/>
                <a:sym typeface="Helvetica Neue"/>
              </a:rPr>
              <a:t> sur les lacs publics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comme</a:t>
            </a:r>
            <a:r>
              <a:rPr kumimoji="0" lang="en-US" sz="3900" b="0" i="0" u="none" strike="noStrike" cap="none" spc="0" normalizeH="0" baseline="0" dirty="0">
                <a:ln>
                  <a:noFill/>
                </a:ln>
                <a:solidFill>
                  <a:srgbClr val="000000"/>
                </a:solidFill>
                <a:effectLst/>
                <a:uFillTx/>
                <a:latin typeface="+mn-lt"/>
                <a:ea typeface="+mn-ea"/>
                <a:cs typeface="+mn-cs"/>
                <a:sym typeface="Helvetica Neue"/>
              </a:rPr>
              <a:t> le Lac Notre-Dame) </a:t>
            </a:r>
            <a:r>
              <a:rPr lang="en-US" sz="3900" dirty="0"/>
              <a:t>au Québec / </a:t>
            </a:r>
          </a:p>
          <a:p>
            <a:pPr marL="482600">
              <a:spcBef>
                <a:spcPts val="0"/>
              </a:spcBef>
              <a:spcAft>
                <a:spcPts val="1500"/>
              </a:spcAft>
            </a:pPr>
            <a:r>
              <a:rPr lang="en-US" sz="3900" dirty="0">
                <a:solidFill>
                  <a:srgbClr val="0070C0"/>
                </a:solidFill>
              </a:rPr>
              <a:t>Four laws limit the interventions that can be carried out to reduce or control milfoil on public lakes (such as Lac Notre-Dame) in Quebec</a:t>
            </a:r>
            <a:endParaRPr kumimoji="0" lang="en-US" sz="3900" b="0" i="0" u="none" strike="noStrike" cap="none" spc="0" normalizeH="0" baseline="0" dirty="0">
              <a:ln>
                <a:noFill/>
              </a:ln>
              <a:solidFill>
                <a:srgbClr val="0070C0"/>
              </a:solidFill>
              <a:effectLst/>
              <a:uFillTx/>
              <a:latin typeface="+mn-lt"/>
              <a:ea typeface="+mn-ea"/>
              <a:cs typeface="+mn-cs"/>
              <a:sym typeface="Helvetica Neue"/>
            </a:endParaRPr>
          </a:p>
          <a:p>
            <a:pPr marL="457200" indent="-457200">
              <a:spcBef>
                <a:spcPts val="0"/>
              </a:spcBef>
              <a:spcAft>
                <a:spcPts val="1500"/>
              </a:spcAft>
              <a:buFont typeface="Arial" panose="020B0604020202020204" pitchFamily="34" charset="0"/>
              <a:buChar char="•"/>
            </a:pPr>
            <a:r>
              <a:rPr kumimoji="0" lang="en-US" sz="3900" b="0" i="0" u="none" strike="noStrike" cap="none" spc="0" normalizeH="0" baseline="0" dirty="0" err="1">
                <a:ln>
                  <a:noFill/>
                </a:ln>
                <a:solidFill>
                  <a:srgbClr val="000000"/>
                </a:solidFill>
                <a:effectLst/>
                <a:uFillTx/>
                <a:latin typeface="+mn-lt"/>
                <a:ea typeface="+mn-ea"/>
                <a:cs typeface="+mn-cs"/>
                <a:sym typeface="Helvetica Neue"/>
              </a:rPr>
              <a:t>Ces</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lois</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déterminent</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si</a:t>
            </a:r>
            <a:r>
              <a:rPr kumimoji="0" lang="en-US" sz="3900" b="0" i="0" u="none" strike="noStrike" cap="none" spc="0" normalizeH="0" baseline="0" dirty="0">
                <a:ln>
                  <a:noFill/>
                </a:ln>
                <a:solidFill>
                  <a:srgbClr val="000000"/>
                </a:solidFill>
                <a:effectLst/>
                <a:uFillTx/>
                <a:latin typeface="+mn-lt"/>
                <a:ea typeface="+mn-ea"/>
                <a:cs typeface="+mn-cs"/>
                <a:sym typeface="Helvetica Neue"/>
              </a:rPr>
              <a:t> des </a:t>
            </a:r>
            <a:r>
              <a:rPr kumimoji="0" lang="en-US" sz="3900" b="1" i="0" u="sng" strike="noStrike" cap="none" spc="0" normalizeH="0" baseline="0" dirty="0" err="1">
                <a:ln>
                  <a:noFill/>
                </a:ln>
                <a:solidFill>
                  <a:srgbClr val="000000"/>
                </a:solidFill>
                <a:effectLst/>
                <a:uFillTx/>
                <a:latin typeface="+mn-lt"/>
                <a:ea typeface="+mn-ea"/>
                <a:cs typeface="+mn-cs"/>
                <a:sym typeface="Helvetica Neue"/>
              </a:rPr>
              <a:t>autorisations</a:t>
            </a:r>
            <a:r>
              <a:rPr kumimoji="0" lang="en-US" sz="3900" b="1" i="0" u="sng" strike="noStrike" cap="none" spc="0" normalizeH="0" baseline="0" dirty="0">
                <a:ln>
                  <a:noFill/>
                </a:ln>
                <a:solidFill>
                  <a:srgbClr val="000000"/>
                </a:solidFill>
                <a:effectLst/>
                <a:uFillTx/>
                <a:latin typeface="+mn-lt"/>
                <a:ea typeface="+mn-ea"/>
                <a:cs typeface="+mn-cs"/>
                <a:sym typeface="Helvetica Neue"/>
              </a:rPr>
              <a:t> </a:t>
            </a:r>
            <a:r>
              <a:rPr kumimoji="0" lang="en-US" sz="3900" b="1" i="0" u="sng" strike="noStrike" cap="none" spc="0" normalizeH="0" baseline="0" dirty="0" err="1">
                <a:ln>
                  <a:noFill/>
                </a:ln>
                <a:solidFill>
                  <a:srgbClr val="000000"/>
                </a:solidFill>
                <a:effectLst/>
                <a:uFillTx/>
                <a:latin typeface="+mn-lt"/>
                <a:ea typeface="+mn-ea"/>
                <a:cs typeface="+mn-cs"/>
                <a:sym typeface="Helvetica Neue"/>
              </a:rPr>
              <a:t>gouvernementales</a:t>
            </a:r>
            <a:r>
              <a:rPr kumimoji="0" lang="en-US" sz="3900" b="1" i="0" u="sng" strike="noStrike" cap="none" spc="0" normalizeH="0" baseline="0" dirty="0">
                <a:ln>
                  <a:noFill/>
                </a:ln>
                <a:solidFill>
                  <a:srgbClr val="000000"/>
                </a:solidFill>
                <a:effectLst/>
                <a:uFillTx/>
                <a:latin typeface="+mn-lt"/>
                <a:ea typeface="+mn-ea"/>
                <a:cs typeface="+mn-cs"/>
                <a:sym typeface="Helvetica Neue"/>
              </a:rPr>
              <a:t> </a:t>
            </a:r>
            <a:r>
              <a:rPr kumimoji="0" lang="en-US" sz="3900" b="1" i="0" u="sng" strike="noStrike" cap="none" spc="0" normalizeH="0" baseline="0" dirty="0" err="1">
                <a:ln>
                  <a:noFill/>
                </a:ln>
                <a:solidFill>
                  <a:srgbClr val="000000"/>
                </a:solidFill>
                <a:effectLst/>
                <a:uFillTx/>
                <a:latin typeface="+mn-lt"/>
                <a:ea typeface="+mn-ea"/>
                <a:cs typeface="+mn-cs"/>
                <a:sym typeface="Helvetica Neue"/>
              </a:rPr>
              <a:t>sont</a:t>
            </a:r>
            <a:r>
              <a:rPr kumimoji="0" lang="en-US" sz="3900" b="1" i="0" u="sng" strike="noStrike" cap="none" spc="0" normalizeH="0" baseline="0" dirty="0">
                <a:ln>
                  <a:noFill/>
                </a:ln>
                <a:solidFill>
                  <a:srgbClr val="000000"/>
                </a:solidFill>
                <a:effectLst/>
                <a:uFillTx/>
                <a:latin typeface="+mn-lt"/>
                <a:ea typeface="+mn-ea"/>
                <a:cs typeface="+mn-cs"/>
                <a:sym typeface="Helvetica Neue"/>
              </a:rPr>
              <a:t> </a:t>
            </a:r>
            <a:r>
              <a:rPr kumimoji="0" lang="en-US" sz="3900" b="1" i="0" u="sng" strike="noStrike" cap="none" spc="0" normalizeH="0" baseline="0" dirty="0" err="1">
                <a:ln>
                  <a:noFill/>
                </a:ln>
                <a:solidFill>
                  <a:srgbClr val="000000"/>
                </a:solidFill>
                <a:effectLst/>
                <a:uFillTx/>
                <a:latin typeface="+mn-lt"/>
                <a:ea typeface="+mn-ea"/>
                <a:cs typeface="+mn-cs"/>
                <a:sym typeface="Helvetica Neue"/>
              </a:rPr>
              <a:t>nécessaires</a:t>
            </a:r>
            <a:r>
              <a:rPr kumimoji="0" lang="en-US" sz="3900" b="1" i="0" u="sng"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avant</a:t>
            </a:r>
            <a:r>
              <a:rPr kumimoji="0" lang="en-US" sz="3900" b="0" i="0" u="none" strike="noStrike" cap="none" spc="0" normalizeH="0" baseline="0" dirty="0">
                <a:ln>
                  <a:noFill/>
                </a:ln>
                <a:solidFill>
                  <a:srgbClr val="000000"/>
                </a:solidFill>
                <a:effectLst/>
                <a:uFillTx/>
                <a:latin typeface="+mn-lt"/>
                <a:ea typeface="+mn-ea"/>
                <a:cs typeface="+mn-cs"/>
                <a:sym typeface="Helvetica Neue"/>
              </a:rPr>
              <a:t> de faire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une</a:t>
            </a:r>
            <a:r>
              <a:rPr kumimoji="0" lang="en-US" sz="3900" b="0" i="0" u="none" strike="noStrike" cap="none" spc="0" normalizeH="0" baseline="0" dirty="0">
                <a:ln>
                  <a:noFill/>
                </a:ln>
                <a:solidFill>
                  <a:srgbClr val="000000"/>
                </a:solidFill>
                <a:effectLst/>
                <a:uFillTx/>
                <a:latin typeface="+mn-lt"/>
                <a:ea typeface="+mn-ea"/>
                <a:cs typeface="+mn-cs"/>
                <a:sym typeface="Helvetica Neue"/>
              </a:rPr>
              <a:t> intervention à petite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ou</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grande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échelle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selon</a:t>
            </a:r>
            <a:r>
              <a:rPr kumimoji="0" lang="en-US" sz="3900" b="0" i="0" u="none" strike="noStrike" cap="none" spc="0" normalizeH="0" baseline="0" dirty="0">
                <a:ln>
                  <a:noFill/>
                </a:ln>
                <a:solidFill>
                  <a:srgbClr val="000000"/>
                </a:solidFill>
                <a:effectLst/>
                <a:uFillTx/>
                <a:latin typeface="+mn-lt"/>
                <a:ea typeface="+mn-ea"/>
                <a:cs typeface="+mn-cs"/>
                <a:sym typeface="Helvetica Neue"/>
              </a:rPr>
              <a:t> la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méthode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employée</a:t>
            </a:r>
            <a:r>
              <a:rPr lang="en-US" sz="3900" dirty="0"/>
              <a:t> / </a:t>
            </a:r>
          </a:p>
          <a:p>
            <a:pPr marL="482600">
              <a:spcBef>
                <a:spcPts val="0"/>
              </a:spcBef>
              <a:spcAft>
                <a:spcPts val="1500"/>
              </a:spcAft>
            </a:pPr>
            <a:r>
              <a:rPr lang="en-US" sz="3900" dirty="0">
                <a:solidFill>
                  <a:srgbClr val="0070C0"/>
                </a:solidFill>
              </a:rPr>
              <a:t>These laws determine whether </a:t>
            </a:r>
            <a:r>
              <a:rPr lang="en-US" sz="3900" b="1" u="sng" dirty="0">
                <a:solidFill>
                  <a:srgbClr val="0070C0"/>
                </a:solidFill>
              </a:rPr>
              <a:t>government authorizations are required </a:t>
            </a:r>
            <a:r>
              <a:rPr lang="en-US" sz="3900" dirty="0">
                <a:solidFill>
                  <a:srgbClr val="0070C0"/>
                </a:solidFill>
              </a:rPr>
              <a:t>before any small- or large-scale intervention can be carried out, depending on the method employed</a:t>
            </a:r>
            <a:endParaRPr kumimoji="0" lang="en-US" sz="3900" b="0" i="0" u="none" strike="noStrike" cap="none" spc="0" normalizeH="0" baseline="0" dirty="0">
              <a:ln>
                <a:noFill/>
              </a:ln>
              <a:solidFill>
                <a:srgbClr val="0070C0"/>
              </a:solidFill>
              <a:effectLst/>
              <a:uFillTx/>
              <a:latin typeface="+mn-lt"/>
              <a:ea typeface="+mn-ea"/>
              <a:cs typeface="+mn-cs"/>
              <a:sym typeface="Helvetica Neue"/>
            </a:endParaRPr>
          </a:p>
          <a:p>
            <a:pPr marL="457200" marR="0" indent="-457200" algn="l" defTabSz="2438338" rtl="0" fontAlgn="auto" latinLnBrk="0" hangingPunct="0">
              <a:lnSpc>
                <a:spcPct val="90000"/>
              </a:lnSpc>
              <a:spcBef>
                <a:spcPts val="0"/>
              </a:spcBef>
              <a:spcAft>
                <a:spcPts val="1500"/>
              </a:spcAft>
              <a:buClrTx/>
              <a:buSzTx/>
              <a:buFont typeface="Arial" panose="020B0604020202020204" pitchFamily="34" charset="0"/>
              <a:buChar char="•"/>
              <a:tabLst/>
            </a:pPr>
            <a:r>
              <a:rPr kumimoji="0" lang="en-US" sz="3900" b="0" i="0" u="none" strike="noStrike" cap="none" spc="0" normalizeH="0" baseline="0" dirty="0" err="1">
                <a:ln>
                  <a:noFill/>
                </a:ln>
                <a:solidFill>
                  <a:srgbClr val="000000"/>
                </a:solidFill>
                <a:effectLst/>
                <a:uFillTx/>
                <a:latin typeface="+mn-lt"/>
                <a:ea typeface="+mn-ea"/>
                <a:cs typeface="+mn-cs"/>
                <a:sym typeface="Helvetica Neue"/>
              </a:rPr>
              <a:t>Même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si</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une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loi</a:t>
            </a:r>
            <a:r>
              <a:rPr kumimoji="0" lang="en-US" sz="3900" b="0" i="0" u="none" strike="noStrike" cap="none" spc="0" normalizeH="0" baseline="0" dirty="0">
                <a:ln>
                  <a:noFill/>
                </a:ln>
                <a:solidFill>
                  <a:srgbClr val="000000"/>
                </a:solidFill>
                <a:effectLst/>
                <a:uFillTx/>
                <a:latin typeface="+mn-lt"/>
                <a:ea typeface="+mn-ea"/>
                <a:cs typeface="+mn-cs"/>
                <a:sym typeface="Helvetica Neue"/>
              </a:rPr>
              <a:t> ne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nécessite</a:t>
            </a:r>
            <a:r>
              <a:rPr kumimoji="0" lang="en-US" sz="3900" b="0" i="0" u="none" strike="noStrike" cap="none" spc="0" normalizeH="0" baseline="0" dirty="0">
                <a:ln>
                  <a:noFill/>
                </a:ln>
                <a:solidFill>
                  <a:srgbClr val="000000"/>
                </a:solidFill>
                <a:effectLst/>
                <a:uFillTx/>
                <a:latin typeface="+mn-lt"/>
                <a:ea typeface="+mn-ea"/>
                <a:cs typeface="+mn-cs"/>
                <a:sym typeface="Helvetica Neue"/>
              </a:rPr>
              <a:t> pas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d’autorisation</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une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autre</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peut</a:t>
            </a:r>
            <a:r>
              <a:rPr kumimoji="0" lang="en-US" sz="3900" b="0" i="0" u="none" strike="noStrike" cap="none" spc="0" normalizeH="0" baseline="0" dirty="0">
                <a:ln>
                  <a:noFill/>
                </a:ln>
                <a:solidFill>
                  <a:srgbClr val="000000"/>
                </a:solidFill>
                <a:effectLst/>
                <a:uFillTx/>
                <a:latin typeface="+mn-lt"/>
                <a:ea typeface="+mn-ea"/>
                <a:cs typeface="+mn-cs"/>
                <a:sym typeface="Helvetica Neue"/>
              </a:rPr>
              <a:t>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l’obliger</a:t>
            </a:r>
            <a:r>
              <a:rPr kumimoji="0" lang="en-US" sz="3900" b="0" i="0" u="none" strike="noStrike" cap="none" spc="0" normalizeH="0" baseline="0" dirty="0">
                <a:ln>
                  <a:noFill/>
                </a:ln>
                <a:solidFill>
                  <a:srgbClr val="000000"/>
                </a:solidFill>
                <a:effectLst/>
                <a:uFillTx/>
                <a:latin typeface="+mn-lt"/>
                <a:ea typeface="+mn-ea"/>
                <a:cs typeface="+mn-cs"/>
                <a:sym typeface="Helvetica Neue"/>
              </a:rPr>
              <a:t> car les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lois</a:t>
            </a:r>
            <a:r>
              <a:rPr kumimoji="0" lang="en-US" sz="3900" b="0" i="0" u="none" strike="noStrike" cap="none" spc="0" normalizeH="0" baseline="0" dirty="0">
                <a:ln>
                  <a:noFill/>
                </a:ln>
                <a:solidFill>
                  <a:srgbClr val="000000"/>
                </a:solidFill>
                <a:effectLst/>
                <a:uFillTx/>
                <a:latin typeface="+mn-lt"/>
                <a:ea typeface="+mn-ea"/>
                <a:cs typeface="+mn-cs"/>
                <a:sym typeface="Helvetica Neue"/>
              </a:rPr>
              <a:t> ne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protègent</a:t>
            </a:r>
            <a:r>
              <a:rPr kumimoji="0" lang="en-US" sz="3900" b="0" i="0" u="none" strike="noStrike" cap="none" spc="0" normalizeH="0" baseline="0" dirty="0">
                <a:ln>
                  <a:noFill/>
                </a:ln>
                <a:solidFill>
                  <a:srgbClr val="000000"/>
                </a:solidFill>
                <a:effectLst/>
                <a:uFillTx/>
                <a:latin typeface="+mn-lt"/>
                <a:ea typeface="+mn-ea"/>
                <a:cs typeface="+mn-cs"/>
                <a:sym typeface="Helvetica Neue"/>
              </a:rPr>
              <a:t> pas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tous</a:t>
            </a:r>
            <a:r>
              <a:rPr kumimoji="0" lang="en-US" sz="3900" b="0" i="0" u="none" strike="noStrike" cap="none" spc="0" normalizeH="0" baseline="0" dirty="0">
                <a:ln>
                  <a:noFill/>
                </a:ln>
                <a:solidFill>
                  <a:srgbClr val="000000"/>
                </a:solidFill>
                <a:effectLst/>
                <a:uFillTx/>
                <a:latin typeface="+mn-lt"/>
                <a:ea typeface="+mn-ea"/>
                <a:cs typeface="+mn-cs"/>
                <a:sym typeface="Helvetica Neue"/>
              </a:rPr>
              <a:t> les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mêmes</a:t>
            </a:r>
            <a:r>
              <a:rPr kumimoji="0" lang="en-US" sz="3900" b="0" i="0" u="none" strike="noStrike" cap="none" spc="0" normalizeH="0" baseline="0" dirty="0">
                <a:ln>
                  <a:noFill/>
                </a:ln>
                <a:solidFill>
                  <a:srgbClr val="000000"/>
                </a:solidFill>
                <a:effectLst/>
                <a:uFillTx/>
                <a:latin typeface="+mn-lt"/>
                <a:ea typeface="+mn-ea"/>
                <a:cs typeface="+mn-cs"/>
                <a:sym typeface="Helvetica Neue"/>
              </a:rPr>
              <a:t> aspects de </a:t>
            </a:r>
            <a:r>
              <a:rPr kumimoji="0" lang="en-US" sz="3900" b="0" i="0" u="none" strike="noStrike" cap="none" spc="0" normalizeH="0" baseline="0" dirty="0" err="1">
                <a:ln>
                  <a:noFill/>
                </a:ln>
                <a:solidFill>
                  <a:srgbClr val="000000"/>
                </a:solidFill>
                <a:effectLst/>
                <a:uFillTx/>
                <a:latin typeface="+mn-lt"/>
                <a:ea typeface="+mn-ea"/>
                <a:cs typeface="+mn-cs"/>
                <a:sym typeface="Helvetica Neue"/>
              </a:rPr>
              <a:t>l’environnement</a:t>
            </a:r>
            <a:r>
              <a:rPr lang="en-US" sz="3900" dirty="0"/>
              <a:t> / </a:t>
            </a:r>
          </a:p>
          <a:p>
            <a:pPr marL="482600" marR="0" algn="l" defTabSz="2438338" rtl="0" fontAlgn="auto" latinLnBrk="0" hangingPunct="0">
              <a:lnSpc>
                <a:spcPct val="90000"/>
              </a:lnSpc>
              <a:spcBef>
                <a:spcPts val="0"/>
              </a:spcBef>
              <a:spcAft>
                <a:spcPts val="1500"/>
              </a:spcAft>
              <a:buClrTx/>
              <a:buSzTx/>
            </a:pPr>
            <a:r>
              <a:rPr kumimoji="0" lang="en-US" sz="3900" b="0" i="0" u="none" strike="noStrike" cap="none" spc="0" normalizeH="0" baseline="0" dirty="0">
                <a:ln>
                  <a:noFill/>
                </a:ln>
                <a:solidFill>
                  <a:srgbClr val="0070C0"/>
                </a:solidFill>
                <a:effectLst/>
                <a:uFillTx/>
                <a:latin typeface="+mn-lt"/>
                <a:ea typeface="+mn-ea"/>
                <a:cs typeface="+mn-cs"/>
                <a:sym typeface="Helvetica Neue"/>
              </a:rPr>
              <a:t>Even if one law doesn't require authorization, another may, since not all laws protect the same aspects of the environment</a:t>
            </a:r>
          </a:p>
        </p:txBody>
      </p:sp>
      <p:pic>
        <p:nvPicPr>
          <p:cNvPr id="8" name="Picture 7" descr="A cartoon of a lake with trees and hills&#10;&#10;AI-generated content may be incorrect.">
            <a:extLst>
              <a:ext uri="{FF2B5EF4-FFF2-40B4-BE49-F238E27FC236}">
                <a16:creationId xmlns:a16="http://schemas.microsoft.com/office/drawing/2014/main" id="{BADC5321-D06E-9F6E-68B2-DBEBE71B8E92}"/>
              </a:ext>
            </a:extLst>
          </p:cNvPr>
          <p:cNvPicPr>
            <a:picLocks noChangeAspect="1"/>
          </p:cNvPicPr>
          <p:nvPr/>
        </p:nvPicPr>
        <p:blipFill>
          <a:blip r:embed="rId3"/>
          <a:stretch>
            <a:fillRect/>
          </a:stretch>
        </p:blipFill>
        <p:spPr>
          <a:xfrm>
            <a:off x="538283" y="3618685"/>
            <a:ext cx="8535103" cy="8535103"/>
          </a:xfrm>
          <a:prstGeom prst="rect">
            <a:avLst/>
          </a:prstGeom>
        </p:spPr>
      </p:pic>
    </p:spTree>
    <p:extLst>
      <p:ext uri="{BB962C8B-B14F-4D97-AF65-F5344CB8AC3E}">
        <p14:creationId xmlns:p14="http://schemas.microsoft.com/office/powerpoint/2010/main" val="17687099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1AA83-E4B5-1177-ED30-DE5F97B615E2}"/>
            </a:ext>
          </a:extLst>
        </p:cNvPr>
        <p:cNvGrpSpPr/>
        <p:nvPr/>
      </p:nvGrpSpPr>
      <p:grpSpPr>
        <a:xfrm>
          <a:off x="0" y="0"/>
          <a:ext cx="0" cy="0"/>
          <a:chOff x="0" y="0"/>
          <a:chExt cx="0" cy="0"/>
        </a:xfrm>
      </p:grpSpPr>
      <p:graphicFrame>
        <p:nvGraphicFramePr>
          <p:cNvPr id="211" name="Table 3">
            <a:extLst>
              <a:ext uri="{FF2B5EF4-FFF2-40B4-BE49-F238E27FC236}">
                <a16:creationId xmlns:a16="http://schemas.microsoft.com/office/drawing/2014/main" id="{72798FC2-A7CF-4165-EB7F-D80594426F56}"/>
              </a:ext>
            </a:extLst>
          </p:cNvPr>
          <p:cNvGraphicFramePr/>
          <p:nvPr>
            <p:extLst>
              <p:ext uri="{D42A27DB-BD31-4B8C-83A1-F6EECF244321}">
                <p14:modId xmlns:p14="http://schemas.microsoft.com/office/powerpoint/2010/main" val="2807374547"/>
              </p:ext>
            </p:extLst>
          </p:nvPr>
        </p:nvGraphicFramePr>
        <p:xfrm>
          <a:off x="1004047" y="655423"/>
          <a:ext cx="22375905" cy="9747244"/>
        </p:xfrm>
        <a:graphic>
          <a:graphicData uri="http://schemas.openxmlformats.org/drawingml/2006/table">
            <a:tbl>
              <a:tblPr firstRow="1">
                <a:tableStyleId>{4C3C2611-4C71-4FC5-86AE-919BDF0F9419}</a:tableStyleId>
              </a:tblPr>
              <a:tblGrid>
                <a:gridCol w="8566673">
                  <a:extLst>
                    <a:ext uri="{9D8B030D-6E8A-4147-A177-3AD203B41FA5}">
                      <a16:colId xmlns:a16="http://schemas.microsoft.com/office/drawing/2014/main" val="20000"/>
                    </a:ext>
                  </a:extLst>
                </a:gridCol>
                <a:gridCol w="4835750">
                  <a:extLst>
                    <a:ext uri="{9D8B030D-6E8A-4147-A177-3AD203B41FA5}">
                      <a16:colId xmlns:a16="http://schemas.microsoft.com/office/drawing/2014/main" val="20001"/>
                    </a:ext>
                  </a:extLst>
                </a:gridCol>
                <a:gridCol w="5486810">
                  <a:extLst>
                    <a:ext uri="{9D8B030D-6E8A-4147-A177-3AD203B41FA5}">
                      <a16:colId xmlns:a16="http://schemas.microsoft.com/office/drawing/2014/main" val="20002"/>
                    </a:ext>
                  </a:extLst>
                </a:gridCol>
                <a:gridCol w="3486672">
                  <a:extLst>
                    <a:ext uri="{9D8B030D-6E8A-4147-A177-3AD203B41FA5}">
                      <a16:colId xmlns:a16="http://schemas.microsoft.com/office/drawing/2014/main" val="20003"/>
                    </a:ext>
                  </a:extLst>
                </a:gridCol>
              </a:tblGrid>
              <a:tr h="2545204">
                <a:tc gridSpan="4">
                  <a:txBody>
                    <a:bodyPr/>
                    <a:lstStyle/>
                    <a:p>
                      <a:pPr>
                        <a:lnSpc>
                          <a:spcPct val="115000"/>
                        </a:lnSpc>
                        <a:spcBef>
                          <a:spcPts val="800"/>
                        </a:spcBef>
                        <a:defRPr sz="4000">
                          <a:latin typeface="Aptos"/>
                          <a:ea typeface="Aptos"/>
                          <a:cs typeface="Aptos"/>
                          <a:sym typeface="Aptos"/>
                        </a:defRPr>
                      </a:pPr>
                      <a:r>
                        <a:rPr lang="en-CA" sz="4500" dirty="0"/>
                        <a:t>Résumé des exigences </a:t>
                      </a:r>
                      <a:r>
                        <a:rPr lang="en-CA" sz="4500" dirty="0" err="1"/>
                        <a:t>réglementaires</a:t>
                      </a:r>
                      <a:r>
                        <a:rPr lang="en-CA" sz="4500" dirty="0"/>
                        <a:t> </a:t>
                      </a:r>
                      <a:r>
                        <a:rPr lang="en-CA" sz="4500" dirty="0" err="1"/>
                        <a:t>en</a:t>
                      </a:r>
                      <a:r>
                        <a:rPr lang="en-CA" sz="4500" dirty="0"/>
                        <a:t> matière </a:t>
                      </a:r>
                      <a:r>
                        <a:rPr lang="en-CA" sz="4500" dirty="0" err="1"/>
                        <a:t>d'autorisation</a:t>
                      </a:r>
                      <a:r>
                        <a:rPr lang="en-CA" sz="4500" dirty="0"/>
                        <a:t> / </a:t>
                      </a:r>
                    </a:p>
                    <a:p>
                      <a:pPr>
                        <a:lnSpc>
                          <a:spcPct val="115000"/>
                        </a:lnSpc>
                        <a:spcBef>
                          <a:spcPts val="800"/>
                        </a:spcBef>
                        <a:defRPr sz="4000">
                          <a:latin typeface="Aptos"/>
                          <a:ea typeface="Aptos"/>
                          <a:cs typeface="Aptos"/>
                          <a:sym typeface="Aptos"/>
                        </a:defRPr>
                      </a:pPr>
                      <a:r>
                        <a:rPr sz="4500" dirty="0">
                          <a:solidFill>
                            <a:srgbClr val="0070C0"/>
                          </a:solidFill>
                        </a:rPr>
                        <a:t>Summary of regulatory authorization requirements</a:t>
                      </a:r>
                    </a:p>
                    <a:p>
                      <a:pPr>
                        <a:lnSpc>
                          <a:spcPct val="115000"/>
                        </a:lnSpc>
                        <a:spcBef>
                          <a:spcPts val="800"/>
                        </a:spcBef>
                        <a:defRPr sz="4000">
                          <a:latin typeface="Aptos"/>
                          <a:ea typeface="Aptos"/>
                          <a:cs typeface="Aptos"/>
                          <a:sym typeface="Aptos"/>
                        </a:defRPr>
                      </a:pPr>
                      <a:r>
                        <a:rPr lang="en-CA" sz="3200" dirty="0"/>
                        <a:t>            Oui = </a:t>
                      </a:r>
                      <a:r>
                        <a:rPr lang="en-CA" sz="3200" b="0" dirty="0" err="1"/>
                        <a:t>autorisation</a:t>
                      </a:r>
                      <a:r>
                        <a:rPr lang="en-CA" sz="3200" b="0" dirty="0"/>
                        <a:t> </a:t>
                      </a:r>
                      <a:r>
                        <a:rPr lang="en-CA" sz="3200" b="0" dirty="0" err="1"/>
                        <a:t>requise</a:t>
                      </a:r>
                      <a:r>
                        <a:rPr sz="3200" b="0" dirty="0"/>
                        <a:t> </a:t>
                      </a:r>
                      <a:r>
                        <a:rPr lang="en-CA" sz="3200" b="0" dirty="0"/>
                        <a:t>                </a:t>
                      </a:r>
                      <a:r>
                        <a:rPr lang="en-CA" sz="3200" b="1" dirty="0"/>
                        <a:t>Non</a:t>
                      </a:r>
                      <a:r>
                        <a:rPr lang="en-CA" sz="3200" b="0" dirty="0"/>
                        <a:t> = </a:t>
                      </a:r>
                      <a:r>
                        <a:rPr lang="en-CA" sz="3200" b="0" dirty="0" err="1"/>
                        <a:t>aucune</a:t>
                      </a:r>
                      <a:r>
                        <a:rPr lang="en-CA" sz="3200" b="0" dirty="0"/>
                        <a:t> </a:t>
                      </a:r>
                      <a:r>
                        <a:rPr lang="en-CA" sz="3200" b="0" dirty="0" err="1"/>
                        <a:t>autorisation</a:t>
                      </a:r>
                      <a:r>
                        <a:rPr lang="en-CA" sz="3200" b="0" dirty="0"/>
                        <a:t> </a:t>
                      </a:r>
                      <a:r>
                        <a:rPr lang="en-CA" sz="3200" b="0" dirty="0" err="1"/>
                        <a:t>requise</a:t>
                      </a:r>
                      <a:endParaRPr lang="en-CA" sz="3200" b="0" dirty="0"/>
                    </a:p>
                    <a:p>
                      <a:pPr algn="ctr">
                        <a:lnSpc>
                          <a:spcPct val="115000"/>
                        </a:lnSpc>
                        <a:spcBef>
                          <a:spcPts val="800"/>
                        </a:spcBef>
                        <a:defRPr sz="4000">
                          <a:latin typeface="Aptos"/>
                          <a:ea typeface="Aptos"/>
                          <a:cs typeface="Aptos"/>
                          <a:sym typeface="Aptos"/>
                        </a:defRPr>
                      </a:pPr>
                      <a:r>
                        <a:rPr lang="en-CA" sz="3200" dirty="0">
                          <a:solidFill>
                            <a:srgbClr val="0070C0"/>
                          </a:solidFill>
                        </a:rPr>
                        <a:t>    </a:t>
                      </a:r>
                      <a:r>
                        <a:rPr sz="3200" dirty="0">
                          <a:solidFill>
                            <a:srgbClr val="0070C0"/>
                          </a:solidFill>
                        </a:rPr>
                        <a:t>Yes </a:t>
                      </a:r>
                      <a:r>
                        <a:rPr sz="3200" b="0" dirty="0">
                          <a:solidFill>
                            <a:srgbClr val="0070C0"/>
                          </a:solidFill>
                        </a:rPr>
                        <a:t>= authorization required</a:t>
                      </a:r>
                      <a:r>
                        <a:rPr sz="3200" dirty="0">
                          <a:solidFill>
                            <a:srgbClr val="0070C0"/>
                          </a:solidFill>
                        </a:rPr>
                        <a:t>     </a:t>
                      </a:r>
                      <a:r>
                        <a:rPr lang="en-CA" sz="3200" dirty="0">
                          <a:solidFill>
                            <a:srgbClr val="0070C0"/>
                          </a:solidFill>
                        </a:rPr>
                        <a:t>  </a:t>
                      </a:r>
                      <a:r>
                        <a:rPr sz="3200" dirty="0">
                          <a:solidFill>
                            <a:srgbClr val="0070C0"/>
                          </a:solidFill>
                        </a:rPr>
                        <a:t>   No </a:t>
                      </a:r>
                      <a:r>
                        <a:rPr sz="3200" b="0" dirty="0">
                          <a:solidFill>
                            <a:srgbClr val="0070C0"/>
                          </a:solidFill>
                        </a:rPr>
                        <a:t>= no authorization required</a:t>
                      </a:r>
                      <a:endParaRPr lang="en-CA" sz="3200" b="0" dirty="0">
                        <a:solidFill>
                          <a:srgbClr val="0070C0"/>
                        </a:solidFill>
                      </a:endParaRPr>
                    </a:p>
                  </a:txBody>
                  <a:tcPr marL="0" marR="0" marT="0" marB="0" anchor="ctr" horzOverflow="overflow">
                    <a:lnL w="12700">
                      <a:miter lim="400000"/>
                    </a:lnL>
                    <a:lnR w="12700">
                      <a:miter lim="400000"/>
                    </a:lnR>
                    <a:lnT w="12700">
                      <a:miter lim="400000"/>
                    </a:lnT>
                    <a:lnB w="19050">
                      <a:solidFill>
                        <a:srgbClr val="47D459"/>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521">
                <a:tc>
                  <a:txBody>
                    <a:bodyPr/>
                    <a:lstStyle/>
                    <a:p>
                      <a:pPr>
                        <a:lnSpc>
                          <a:spcPct val="115000"/>
                        </a:lnSpc>
                        <a:spcBef>
                          <a:spcPts val="800"/>
                        </a:spcBef>
                      </a:pPr>
                      <a:r>
                        <a:rPr sz="3200" b="1" dirty="0">
                          <a:latin typeface="Aptos"/>
                          <a:ea typeface="Aptos"/>
                          <a:cs typeface="Aptos"/>
                          <a:sym typeface="Aptos"/>
                        </a:rPr>
                        <a:t> </a:t>
                      </a:r>
                    </a:p>
                  </a:txBody>
                  <a:tcPr marL="0" marR="0" marT="0" marB="0" anchor="ctr" horzOverflow="overflow">
                    <a:lnL w="12700">
                      <a:miter lim="400000"/>
                    </a:lnL>
                    <a:lnR w="12700">
                      <a:solidFill>
                        <a:srgbClr val="47D459"/>
                      </a:solidFill>
                    </a:lnR>
                    <a:lnT w="19050">
                      <a:solidFill>
                        <a:srgbClr val="47D459"/>
                      </a:solidFill>
                    </a:lnT>
                    <a:lnB w="12700">
                      <a:solidFill>
                        <a:srgbClr val="47D459"/>
                      </a:solidFill>
                    </a:lnB>
                    <a:solidFill>
                      <a:srgbClr val="C1F0C7"/>
                    </a:solidFill>
                  </a:tcPr>
                </a:tc>
                <a:tc>
                  <a:txBody>
                    <a:bodyPr/>
                    <a:lstStyle/>
                    <a:p>
                      <a:pPr marL="0" marR="0" indent="0" algn="ctr" defTabSz="584200" rtl="0" eaLnBrk="1" fontAlgn="auto" latinLnBrk="0" hangingPunct="1">
                        <a:lnSpc>
                          <a:spcPct val="115000"/>
                        </a:lnSpc>
                        <a:spcBef>
                          <a:spcPts val="800"/>
                        </a:spcBef>
                        <a:spcAft>
                          <a:spcPts val="0"/>
                        </a:spcAft>
                        <a:buClrTx/>
                        <a:buSzTx/>
                        <a:buFontTx/>
                        <a:buNone/>
                        <a:tabLst/>
                        <a:defRPr/>
                      </a:pPr>
                      <a:r>
                        <a:rPr lang="en-CA" sz="3200" b="1" dirty="0">
                          <a:latin typeface="Aptos"/>
                          <a:ea typeface="Aptos"/>
                          <a:cs typeface="Aptos"/>
                          <a:sym typeface="Aptos"/>
                        </a:rPr>
                        <a:t>Toile </a:t>
                      </a:r>
                      <a:r>
                        <a:rPr lang="en-CA" sz="3200" b="1" dirty="0" err="1">
                          <a:latin typeface="Aptos"/>
                          <a:ea typeface="Aptos"/>
                          <a:cs typeface="Aptos"/>
                          <a:sym typeface="Aptos"/>
                        </a:rPr>
                        <a:t>biodégradable</a:t>
                      </a:r>
                      <a:r>
                        <a:rPr lang="en-CA" sz="3200" b="1" dirty="0">
                          <a:latin typeface="Aptos"/>
                          <a:ea typeface="Aptos"/>
                          <a:cs typeface="Aptos"/>
                          <a:sym typeface="Aptos"/>
                        </a:rPr>
                        <a:t> / </a:t>
                      </a:r>
                      <a:r>
                        <a:rPr sz="3200" b="1" dirty="0">
                          <a:solidFill>
                            <a:srgbClr val="0070C0"/>
                          </a:solidFill>
                          <a:latin typeface="Aptos"/>
                          <a:ea typeface="Aptos"/>
                          <a:cs typeface="Aptos"/>
                          <a:sym typeface="Aptos"/>
                        </a:rPr>
                        <a:t>Biodegradable fabric</a:t>
                      </a:r>
                    </a:p>
                  </a:txBody>
                  <a:tcPr marL="0" marR="0" marT="0" marB="0" anchor="ctr" horzOverflow="overflow">
                    <a:lnL w="12700">
                      <a:solidFill>
                        <a:srgbClr val="47D459"/>
                      </a:solidFill>
                    </a:lnL>
                    <a:lnR w="12700">
                      <a:solidFill>
                        <a:srgbClr val="47D459"/>
                      </a:solidFill>
                    </a:lnR>
                    <a:lnT w="19050">
                      <a:solidFill>
                        <a:srgbClr val="47D459"/>
                      </a:solidFill>
                    </a:lnT>
                    <a:lnB w="12700">
                      <a:solidFill>
                        <a:srgbClr val="47D459"/>
                      </a:solidFill>
                    </a:lnB>
                    <a:solidFill>
                      <a:srgbClr val="C1F0C7"/>
                    </a:solidFill>
                  </a:tcPr>
                </a:tc>
                <a:tc>
                  <a:txBody>
                    <a:bodyPr/>
                    <a:lstStyle/>
                    <a:p>
                      <a:pPr marL="0" marR="0" indent="0" algn="ctr" defTabSz="584200" rtl="0" eaLnBrk="1" fontAlgn="auto" latinLnBrk="0" hangingPunct="1">
                        <a:lnSpc>
                          <a:spcPct val="115000"/>
                        </a:lnSpc>
                        <a:spcBef>
                          <a:spcPts val="800"/>
                        </a:spcBef>
                        <a:spcAft>
                          <a:spcPts val="0"/>
                        </a:spcAft>
                        <a:buClrTx/>
                        <a:buSzTx/>
                        <a:buFontTx/>
                        <a:buNone/>
                        <a:tabLst/>
                        <a:defRPr/>
                      </a:pPr>
                      <a:r>
                        <a:rPr lang="en-CA" sz="3200" b="1" dirty="0">
                          <a:latin typeface="Aptos"/>
                          <a:ea typeface="Aptos"/>
                          <a:cs typeface="Aptos"/>
                          <a:sym typeface="Aptos"/>
                        </a:rPr>
                        <a:t>Toile </a:t>
                      </a:r>
                      <a:r>
                        <a:rPr lang="en-CA" sz="3200" b="1" dirty="0" err="1">
                          <a:latin typeface="Aptos"/>
                          <a:ea typeface="Aptos"/>
                          <a:cs typeface="Aptos"/>
                          <a:sym typeface="Aptos"/>
                        </a:rPr>
                        <a:t>synthétique</a:t>
                      </a:r>
                      <a:r>
                        <a:rPr lang="en-CA" sz="3200" b="1" dirty="0">
                          <a:latin typeface="Aptos"/>
                          <a:ea typeface="Aptos"/>
                          <a:cs typeface="Aptos"/>
                          <a:sym typeface="Aptos"/>
                        </a:rPr>
                        <a:t> / </a:t>
                      </a:r>
                      <a:r>
                        <a:rPr sz="3200" b="1" dirty="0">
                          <a:solidFill>
                            <a:srgbClr val="0070C0"/>
                          </a:solidFill>
                          <a:latin typeface="Aptos"/>
                          <a:ea typeface="Aptos"/>
                          <a:cs typeface="Aptos"/>
                          <a:sym typeface="Aptos"/>
                        </a:rPr>
                        <a:t>Synthetic fabric</a:t>
                      </a:r>
                    </a:p>
                  </a:txBody>
                  <a:tcPr marL="0" marR="0" marT="0" marB="0" anchor="ctr" horzOverflow="overflow">
                    <a:lnL w="12700">
                      <a:solidFill>
                        <a:srgbClr val="47D459"/>
                      </a:solidFill>
                    </a:lnL>
                    <a:lnR w="12700">
                      <a:solidFill>
                        <a:srgbClr val="47D459"/>
                      </a:solidFill>
                    </a:lnR>
                    <a:lnT w="19050">
                      <a:solidFill>
                        <a:srgbClr val="47D459"/>
                      </a:solidFill>
                    </a:lnT>
                    <a:lnB w="12700">
                      <a:solidFill>
                        <a:srgbClr val="47D459"/>
                      </a:solidFill>
                    </a:lnB>
                    <a:solidFill>
                      <a:srgbClr val="C1F0C7"/>
                    </a:solidFill>
                  </a:tcPr>
                </a:tc>
                <a:tc>
                  <a:txBody>
                    <a:bodyPr/>
                    <a:lstStyle/>
                    <a:p>
                      <a:pPr marL="0" marR="0" indent="0" algn="ctr" defTabSz="584200" rtl="0" eaLnBrk="1" fontAlgn="auto" latinLnBrk="0" hangingPunct="1">
                        <a:lnSpc>
                          <a:spcPct val="115000"/>
                        </a:lnSpc>
                        <a:spcBef>
                          <a:spcPts val="800"/>
                        </a:spcBef>
                        <a:spcAft>
                          <a:spcPts val="0"/>
                        </a:spcAft>
                        <a:buClrTx/>
                        <a:buSzTx/>
                        <a:buFontTx/>
                        <a:buNone/>
                        <a:tabLst/>
                        <a:defRPr/>
                      </a:pPr>
                      <a:r>
                        <a:rPr sz="3200" b="1" dirty="0">
                          <a:latin typeface="Aptos"/>
                          <a:ea typeface="Aptos"/>
                          <a:cs typeface="Aptos"/>
                          <a:sym typeface="Aptos"/>
                        </a:rPr>
                        <a:t>Manual removal</a:t>
                      </a:r>
                      <a:r>
                        <a:rPr lang="en-CA" sz="3200" b="1" dirty="0">
                          <a:latin typeface="Aptos"/>
                          <a:ea typeface="Aptos"/>
                          <a:cs typeface="Aptos"/>
                          <a:sym typeface="Aptos"/>
                        </a:rPr>
                        <a:t> / </a:t>
                      </a:r>
                      <a:r>
                        <a:rPr lang="en-CA" sz="3200" b="1" dirty="0" err="1">
                          <a:solidFill>
                            <a:srgbClr val="0070C0"/>
                          </a:solidFill>
                          <a:latin typeface="Aptos"/>
                          <a:ea typeface="Aptos"/>
                          <a:cs typeface="Aptos"/>
                          <a:sym typeface="Aptos"/>
                        </a:rPr>
                        <a:t>Arrachage</a:t>
                      </a:r>
                      <a:r>
                        <a:rPr lang="en-CA" sz="3200" b="1" dirty="0">
                          <a:solidFill>
                            <a:srgbClr val="0070C0"/>
                          </a:solidFill>
                          <a:latin typeface="Aptos"/>
                          <a:ea typeface="Aptos"/>
                          <a:cs typeface="Aptos"/>
                          <a:sym typeface="Aptos"/>
                        </a:rPr>
                        <a:t> </a:t>
                      </a:r>
                      <a:r>
                        <a:rPr lang="en-CA" sz="3200" b="1" dirty="0" err="1">
                          <a:solidFill>
                            <a:srgbClr val="0070C0"/>
                          </a:solidFill>
                          <a:latin typeface="Aptos"/>
                          <a:ea typeface="Aptos"/>
                          <a:cs typeface="Aptos"/>
                          <a:sym typeface="Aptos"/>
                        </a:rPr>
                        <a:t>manuel</a:t>
                      </a:r>
                      <a:r>
                        <a:rPr lang="en-CA" sz="3200" b="1" dirty="0">
                          <a:solidFill>
                            <a:srgbClr val="0070C0"/>
                          </a:solidFill>
                          <a:latin typeface="Aptos"/>
                          <a:ea typeface="Aptos"/>
                          <a:cs typeface="Aptos"/>
                          <a:sym typeface="Aptos"/>
                        </a:rPr>
                        <a:t> </a:t>
                      </a:r>
                      <a:endParaRPr sz="3200" b="1" dirty="0">
                        <a:solidFill>
                          <a:srgbClr val="0070C0"/>
                        </a:solidFill>
                        <a:latin typeface="Aptos"/>
                        <a:ea typeface="Aptos"/>
                        <a:cs typeface="Aptos"/>
                        <a:sym typeface="Aptos"/>
                      </a:endParaRPr>
                    </a:p>
                  </a:txBody>
                  <a:tcPr marL="0" marR="0" marT="0" marB="0" anchor="ctr" horzOverflow="overflow">
                    <a:lnL w="12700">
                      <a:solidFill>
                        <a:srgbClr val="47D459"/>
                      </a:solidFill>
                    </a:lnL>
                    <a:lnR w="12700">
                      <a:miter lim="400000"/>
                    </a:lnR>
                    <a:lnT w="19050">
                      <a:solidFill>
                        <a:srgbClr val="47D459"/>
                      </a:solidFill>
                    </a:lnT>
                    <a:lnB w="12700">
                      <a:solidFill>
                        <a:srgbClr val="47D459"/>
                      </a:solidFill>
                    </a:lnB>
                    <a:solidFill>
                      <a:srgbClr val="C1F0C7"/>
                    </a:solidFill>
                  </a:tcPr>
                </a:tc>
                <a:extLst>
                  <a:ext uri="{0D108BD9-81ED-4DB2-BD59-A6C34878D82A}">
                    <a16:rowId xmlns:a16="http://schemas.microsoft.com/office/drawing/2014/main" val="10001"/>
                  </a:ext>
                </a:extLst>
              </a:tr>
              <a:tr h="1761886">
                <a:tc>
                  <a:txBody>
                    <a:bodyPr/>
                    <a:lstStyle/>
                    <a:p>
                      <a:pPr marL="0" marR="0" indent="0" algn="ctr" defTabSz="584200" rtl="0" eaLnBrk="1" fontAlgn="auto" latinLnBrk="0" hangingPunct="1">
                        <a:lnSpc>
                          <a:spcPct val="115000"/>
                        </a:lnSpc>
                        <a:spcBef>
                          <a:spcPts val="800"/>
                        </a:spcBef>
                        <a:spcAft>
                          <a:spcPts val="0"/>
                        </a:spcAft>
                        <a:buClrTx/>
                        <a:buSzTx/>
                        <a:buFontTx/>
                        <a:buNone/>
                        <a:tabLst/>
                        <a:defRPr/>
                      </a:pPr>
                      <a:r>
                        <a:rPr lang="en-CA" sz="3200" b="1" dirty="0">
                          <a:latin typeface="Aptos"/>
                          <a:ea typeface="Aptos"/>
                          <a:cs typeface="Aptos"/>
                          <a:sym typeface="Aptos"/>
                        </a:rPr>
                        <a:t>Loi sur la </a:t>
                      </a:r>
                      <a:r>
                        <a:rPr lang="en-CA" sz="3200" b="1" dirty="0" err="1">
                          <a:latin typeface="Aptos"/>
                          <a:ea typeface="Aptos"/>
                          <a:cs typeface="Aptos"/>
                          <a:sym typeface="Aptos"/>
                        </a:rPr>
                        <a:t>qualité</a:t>
                      </a:r>
                      <a:r>
                        <a:rPr lang="en-CA" sz="3200" b="1" dirty="0">
                          <a:latin typeface="Aptos"/>
                          <a:ea typeface="Aptos"/>
                          <a:cs typeface="Aptos"/>
                          <a:sym typeface="Aptos"/>
                        </a:rPr>
                        <a:t> de </a:t>
                      </a:r>
                      <a:r>
                        <a:rPr lang="en-CA" sz="3200" b="1" dirty="0" err="1">
                          <a:latin typeface="Aptos"/>
                          <a:ea typeface="Aptos"/>
                          <a:cs typeface="Aptos"/>
                          <a:sym typeface="Aptos"/>
                        </a:rPr>
                        <a:t>l’environnement</a:t>
                      </a:r>
                      <a:r>
                        <a:rPr lang="en-CA" sz="3200" b="1" dirty="0">
                          <a:latin typeface="Aptos"/>
                          <a:ea typeface="Aptos"/>
                          <a:cs typeface="Aptos"/>
                          <a:sym typeface="Aptos"/>
                        </a:rPr>
                        <a:t> (MELCCFP) / </a:t>
                      </a:r>
                      <a:r>
                        <a:rPr sz="3200" b="1" dirty="0">
                          <a:solidFill>
                            <a:srgbClr val="0070C0"/>
                          </a:solidFill>
                          <a:latin typeface="Aptos"/>
                          <a:ea typeface="Aptos"/>
                          <a:cs typeface="Aptos"/>
                          <a:sym typeface="Aptos"/>
                        </a:rPr>
                        <a:t>Environmental Quality Act </a:t>
                      </a:r>
                    </a:p>
                  </a:txBody>
                  <a:tcPr marL="0" marR="0" marT="0" marB="0" anchor="ctr" horzOverflow="overflow">
                    <a:lnL w="12700">
                      <a:miter lim="400000"/>
                    </a:lnL>
                    <a:lnR w="12700">
                      <a:solidFill>
                        <a:srgbClr val="47D459"/>
                      </a:solidFill>
                    </a:lnR>
                    <a:lnT w="12700">
                      <a:solidFill>
                        <a:srgbClr val="47D459"/>
                      </a:solidFill>
                    </a:lnT>
                    <a:lnB w="12700">
                      <a:solidFill>
                        <a:srgbClr val="47D459"/>
                      </a:solidFill>
                    </a:lnB>
                  </a:tcPr>
                </a:tc>
                <a:tc>
                  <a:txBody>
                    <a:bodyPr/>
                    <a:lstStyle/>
                    <a:p>
                      <a:pPr>
                        <a:lnSpc>
                          <a:spcPct val="115000"/>
                        </a:lnSpc>
                        <a:spcBef>
                          <a:spcPts val="800"/>
                        </a:spcBef>
                      </a:pPr>
                      <a:r>
                        <a:rPr lang="en-CA" sz="3200" dirty="0">
                          <a:latin typeface="Aptos"/>
                          <a:ea typeface="Aptos"/>
                          <a:cs typeface="Aptos"/>
                          <a:sym typeface="Aptos"/>
                        </a:rPr>
                        <a:t> + </a:t>
                      </a:r>
                      <a:r>
                        <a:rPr sz="3200" dirty="0">
                          <a:latin typeface="Aptos"/>
                          <a:ea typeface="Aptos"/>
                          <a:cs typeface="Aptos"/>
                          <a:sym typeface="Aptos"/>
                        </a:rPr>
                        <a:t>75 m2 = </a:t>
                      </a:r>
                      <a:r>
                        <a:rPr lang="en-CA" sz="3200" dirty="0">
                          <a:latin typeface="Aptos"/>
                          <a:ea typeface="Aptos"/>
                          <a:cs typeface="Aptos"/>
                          <a:sym typeface="Aptos"/>
                        </a:rPr>
                        <a:t>Oui / </a:t>
                      </a:r>
                      <a:r>
                        <a:rPr sz="3200" dirty="0">
                          <a:solidFill>
                            <a:srgbClr val="0070C0"/>
                          </a:solidFill>
                          <a:latin typeface="Aptos"/>
                          <a:ea typeface="Aptos"/>
                          <a:cs typeface="Aptos"/>
                          <a:sym typeface="Aptos"/>
                        </a:rPr>
                        <a:t>Yes</a:t>
                      </a:r>
                      <a:r>
                        <a:rPr sz="3200" dirty="0">
                          <a:latin typeface="Aptos"/>
                          <a:ea typeface="Aptos"/>
                          <a:cs typeface="Aptos"/>
                          <a:sym typeface="Aptos"/>
                        </a:rPr>
                        <a:t>
</a:t>
                      </a:r>
                      <a:r>
                        <a:rPr lang="en-CA" sz="3200" dirty="0">
                          <a:latin typeface="Aptos"/>
                          <a:ea typeface="Aptos"/>
                          <a:cs typeface="Aptos"/>
                          <a:sym typeface="Aptos"/>
                        </a:rPr>
                        <a:t> - </a:t>
                      </a:r>
                      <a:r>
                        <a:rPr sz="3200" dirty="0">
                          <a:latin typeface="Aptos"/>
                          <a:ea typeface="Aptos"/>
                          <a:cs typeface="Aptos"/>
                          <a:sym typeface="Aptos"/>
                        </a:rPr>
                        <a:t>75 m2 = </a:t>
                      </a:r>
                      <a:r>
                        <a:rPr lang="en-CA" sz="3200" dirty="0">
                          <a:latin typeface="Aptos"/>
                          <a:ea typeface="Aptos"/>
                          <a:cs typeface="Aptos"/>
                          <a:sym typeface="Aptos"/>
                        </a:rPr>
                        <a:t>Non/ </a:t>
                      </a:r>
                      <a:r>
                        <a:rPr sz="3200" dirty="0">
                          <a:solidFill>
                            <a:srgbClr val="0070C0"/>
                          </a:solidFill>
                          <a:latin typeface="Aptos"/>
                          <a:ea typeface="Aptos"/>
                          <a:cs typeface="Aptos"/>
                          <a:sym typeface="Aptos"/>
                        </a:rPr>
                        <a:t>No</a:t>
                      </a:r>
                    </a:p>
                  </a:txBody>
                  <a:tcPr marL="0" marR="0" marT="0" marB="0" anchor="ctr" horzOverflow="overflow">
                    <a:lnL w="12700">
                      <a:solidFill>
                        <a:srgbClr val="47D459"/>
                      </a:solidFill>
                    </a:lnL>
                    <a:lnR w="12700">
                      <a:solidFill>
                        <a:srgbClr val="47D459"/>
                      </a:solidFill>
                    </a:lnR>
                    <a:lnT w="12700">
                      <a:solidFill>
                        <a:srgbClr val="47D459"/>
                      </a:solidFill>
                    </a:lnT>
                    <a:lnB w="12700">
                      <a:solidFill>
                        <a:srgbClr val="47D459"/>
                      </a:solidFill>
                    </a:lnB>
                  </a:tcPr>
                </a:tc>
                <a:tc>
                  <a:txBody>
                    <a:bodyPr/>
                    <a:lstStyle/>
                    <a:p>
                      <a:pPr>
                        <a:lnSpc>
                          <a:spcPct val="115000"/>
                        </a:lnSpc>
                        <a:spcBef>
                          <a:spcPts val="800"/>
                        </a:spcBef>
                      </a:pPr>
                      <a:r>
                        <a:rPr lang="en-CA" sz="3200" dirty="0">
                          <a:latin typeface="Aptos"/>
                          <a:ea typeface="Aptos"/>
                          <a:cs typeface="Aptos"/>
                          <a:sym typeface="Aptos"/>
                        </a:rPr>
                        <a:t> + 75 m2 = Oui / </a:t>
                      </a:r>
                      <a:r>
                        <a:rPr lang="en-CA" sz="3200" dirty="0">
                          <a:solidFill>
                            <a:srgbClr val="0070C0"/>
                          </a:solidFill>
                          <a:latin typeface="Aptos"/>
                          <a:ea typeface="Aptos"/>
                          <a:cs typeface="Aptos"/>
                          <a:sym typeface="Aptos"/>
                        </a:rPr>
                        <a:t>Yes</a:t>
                      </a:r>
                      <a:r>
                        <a:rPr lang="en-CA" sz="3200" dirty="0">
                          <a:latin typeface="Aptos"/>
                          <a:ea typeface="Aptos"/>
                          <a:cs typeface="Aptos"/>
                          <a:sym typeface="Aptos"/>
                        </a:rPr>
                        <a:t>
 - 75 m2 = Non/ </a:t>
                      </a:r>
                      <a:r>
                        <a:rPr lang="en-CA" sz="3200" dirty="0">
                          <a:solidFill>
                            <a:srgbClr val="0070C0"/>
                          </a:solidFill>
                          <a:latin typeface="Aptos"/>
                          <a:ea typeface="Aptos"/>
                          <a:cs typeface="Aptos"/>
                          <a:sym typeface="Aptos"/>
                        </a:rPr>
                        <a:t>No</a:t>
                      </a:r>
                    </a:p>
                  </a:txBody>
                  <a:tcPr marL="0" marR="0" marT="0" marB="0" anchor="ctr" horzOverflow="overflow">
                    <a:lnL w="12700">
                      <a:solidFill>
                        <a:srgbClr val="47D459"/>
                      </a:solidFill>
                    </a:lnL>
                    <a:lnR w="12700">
                      <a:solidFill>
                        <a:srgbClr val="47D459"/>
                      </a:solidFill>
                    </a:lnR>
                    <a:lnT w="12700">
                      <a:solidFill>
                        <a:srgbClr val="47D459"/>
                      </a:solidFill>
                    </a:lnT>
                    <a:lnB w="12700">
                      <a:solidFill>
                        <a:srgbClr val="47D459"/>
                      </a:solidFill>
                    </a:lnB>
                  </a:tcPr>
                </a:tc>
                <a:tc>
                  <a:txBody>
                    <a:bodyPr/>
                    <a:lstStyle/>
                    <a:p>
                      <a:pPr>
                        <a:lnSpc>
                          <a:spcPct val="115000"/>
                        </a:lnSpc>
                        <a:spcBef>
                          <a:spcPts val="800"/>
                        </a:spcBef>
                      </a:pPr>
                      <a:r>
                        <a:rPr lang="en-CA" sz="3200" dirty="0">
                          <a:latin typeface="Aptos"/>
                          <a:ea typeface="Aptos"/>
                          <a:cs typeface="Aptos"/>
                          <a:sym typeface="Aptos"/>
                        </a:rPr>
                        <a:t>Non / </a:t>
                      </a:r>
                      <a:r>
                        <a:rPr sz="3200" dirty="0">
                          <a:solidFill>
                            <a:srgbClr val="0070C0"/>
                          </a:solidFill>
                          <a:latin typeface="Aptos"/>
                          <a:ea typeface="Aptos"/>
                          <a:cs typeface="Aptos"/>
                          <a:sym typeface="Aptos"/>
                        </a:rPr>
                        <a:t>No</a:t>
                      </a:r>
                    </a:p>
                  </a:txBody>
                  <a:tcPr marL="0" marR="0" marT="0" marB="0" anchor="ctr" horzOverflow="overflow">
                    <a:lnL w="12700">
                      <a:solidFill>
                        <a:srgbClr val="47D459"/>
                      </a:solidFill>
                    </a:lnL>
                    <a:lnR w="12700">
                      <a:miter lim="400000"/>
                    </a:lnR>
                    <a:lnT w="12700">
                      <a:solidFill>
                        <a:srgbClr val="47D459"/>
                      </a:solidFill>
                    </a:lnT>
                    <a:lnB w="12700">
                      <a:solidFill>
                        <a:srgbClr val="47D459"/>
                      </a:solidFill>
                    </a:lnB>
                  </a:tcPr>
                </a:tc>
                <a:extLst>
                  <a:ext uri="{0D108BD9-81ED-4DB2-BD59-A6C34878D82A}">
                    <a16:rowId xmlns:a16="http://schemas.microsoft.com/office/drawing/2014/main" val="10002"/>
                  </a:ext>
                </a:extLst>
              </a:tr>
              <a:tr h="1991360">
                <a:tc>
                  <a:txBody>
                    <a:bodyPr/>
                    <a:lstStyle/>
                    <a:p>
                      <a:pPr marL="0" marR="0" indent="0" algn="ctr" defTabSz="584200" rtl="0" eaLnBrk="1" fontAlgn="auto" latinLnBrk="0" hangingPunct="1">
                        <a:lnSpc>
                          <a:spcPct val="115000"/>
                        </a:lnSpc>
                        <a:spcBef>
                          <a:spcPts val="800"/>
                        </a:spcBef>
                        <a:spcAft>
                          <a:spcPts val="0"/>
                        </a:spcAft>
                        <a:buClrTx/>
                        <a:buSzTx/>
                        <a:buFontTx/>
                        <a:buNone/>
                        <a:tabLst/>
                        <a:defRPr/>
                      </a:pPr>
                      <a:r>
                        <a:rPr lang="en-CA" sz="3200" b="1" dirty="0">
                          <a:latin typeface="Aptos"/>
                          <a:ea typeface="Aptos"/>
                          <a:cs typeface="Aptos"/>
                          <a:sym typeface="Aptos"/>
                        </a:rPr>
                        <a:t>Loi sur la conservation et la mise </a:t>
                      </a:r>
                      <a:r>
                        <a:rPr lang="en-CA" sz="3200" b="1" dirty="0" err="1">
                          <a:latin typeface="Aptos"/>
                          <a:ea typeface="Aptos"/>
                          <a:cs typeface="Aptos"/>
                          <a:sym typeface="Aptos"/>
                        </a:rPr>
                        <a:t>en</a:t>
                      </a:r>
                      <a:r>
                        <a:rPr lang="en-CA" sz="3200" b="1" dirty="0">
                          <a:latin typeface="Aptos"/>
                          <a:ea typeface="Aptos"/>
                          <a:cs typeface="Aptos"/>
                          <a:sym typeface="Aptos"/>
                        </a:rPr>
                        <a:t> </a:t>
                      </a:r>
                      <a:r>
                        <a:rPr lang="en-CA" sz="3200" b="1" dirty="0" err="1">
                          <a:latin typeface="Aptos"/>
                          <a:ea typeface="Aptos"/>
                          <a:cs typeface="Aptos"/>
                          <a:sym typeface="Aptos"/>
                        </a:rPr>
                        <a:t>valeur</a:t>
                      </a:r>
                      <a:r>
                        <a:rPr lang="en-CA" sz="3200" b="1" dirty="0">
                          <a:latin typeface="Aptos"/>
                          <a:ea typeface="Aptos"/>
                          <a:cs typeface="Aptos"/>
                          <a:sym typeface="Aptos"/>
                        </a:rPr>
                        <a:t> de la </a:t>
                      </a:r>
                      <a:r>
                        <a:rPr lang="en-CA" sz="3200" b="1" dirty="0" err="1">
                          <a:latin typeface="Aptos"/>
                          <a:ea typeface="Aptos"/>
                          <a:cs typeface="Aptos"/>
                          <a:sym typeface="Aptos"/>
                        </a:rPr>
                        <a:t>faune</a:t>
                      </a:r>
                      <a:r>
                        <a:rPr lang="en-CA" sz="3200" b="1" dirty="0">
                          <a:latin typeface="Aptos"/>
                          <a:ea typeface="Aptos"/>
                          <a:cs typeface="Aptos"/>
                          <a:sym typeface="Aptos"/>
                        </a:rPr>
                        <a:t> (MELCCF) / </a:t>
                      </a:r>
                      <a:r>
                        <a:rPr sz="3200" b="1" dirty="0">
                          <a:solidFill>
                            <a:srgbClr val="0070C0"/>
                          </a:solidFill>
                          <a:latin typeface="Aptos"/>
                          <a:ea typeface="Aptos"/>
                          <a:cs typeface="Aptos"/>
                          <a:sym typeface="Aptos"/>
                        </a:rPr>
                        <a:t>Wildlife Conservation and Development Act </a:t>
                      </a:r>
                    </a:p>
                  </a:txBody>
                  <a:tcPr marL="0" marR="0" marT="0" marB="0" anchor="ctr" horzOverflow="overflow">
                    <a:lnL w="12700">
                      <a:miter lim="400000"/>
                    </a:lnL>
                    <a:lnR w="12700">
                      <a:solidFill>
                        <a:srgbClr val="47D459"/>
                      </a:solidFill>
                    </a:lnR>
                    <a:lnT w="12700">
                      <a:solidFill>
                        <a:srgbClr val="47D459"/>
                      </a:solidFill>
                    </a:lnT>
                    <a:lnB w="12700">
                      <a:solidFill>
                        <a:srgbClr val="47D459"/>
                      </a:solidFill>
                    </a:lnB>
                    <a:solidFill>
                      <a:srgbClr val="C1F0C7"/>
                    </a:solidFill>
                  </a:tcPr>
                </a:tc>
                <a:tc>
                  <a:txBody>
                    <a:bodyPr/>
                    <a:lstStyle/>
                    <a:p>
                      <a:pPr>
                        <a:lnSpc>
                          <a:spcPct val="115000"/>
                        </a:lnSpc>
                        <a:spcBef>
                          <a:spcPts val="800"/>
                        </a:spcBef>
                      </a:pPr>
                      <a:r>
                        <a:rPr lang="en-CA" sz="3200" dirty="0">
                          <a:latin typeface="Aptos"/>
                          <a:ea typeface="Aptos"/>
                          <a:cs typeface="Aptos"/>
                          <a:sym typeface="Aptos"/>
                        </a:rPr>
                        <a:t>Oui / </a:t>
                      </a:r>
                      <a:r>
                        <a:rPr sz="3200" dirty="0">
                          <a:solidFill>
                            <a:srgbClr val="0070C0"/>
                          </a:solidFill>
                          <a:latin typeface="Aptos"/>
                          <a:ea typeface="Aptos"/>
                          <a:cs typeface="Aptos"/>
                          <a:sym typeface="Aptos"/>
                        </a:rPr>
                        <a:t>Yes</a:t>
                      </a:r>
                    </a:p>
                  </a:txBody>
                  <a:tcPr marL="0" marR="0" marT="0" marB="0" anchor="ctr" horzOverflow="overflow">
                    <a:lnL w="12700">
                      <a:solidFill>
                        <a:srgbClr val="47D459"/>
                      </a:solidFill>
                    </a:lnL>
                    <a:lnR w="12700">
                      <a:solidFill>
                        <a:srgbClr val="47D459"/>
                      </a:solidFill>
                    </a:lnR>
                    <a:lnT w="12700">
                      <a:solidFill>
                        <a:srgbClr val="47D459"/>
                      </a:solidFill>
                    </a:lnT>
                    <a:lnB w="12700">
                      <a:solidFill>
                        <a:srgbClr val="47D459"/>
                      </a:solidFill>
                    </a:lnB>
                    <a:solidFill>
                      <a:srgbClr val="C1F0C7"/>
                    </a:solidFill>
                  </a:tcPr>
                </a:tc>
                <a:tc>
                  <a:txBody>
                    <a:bodyPr/>
                    <a:lstStyle/>
                    <a:p>
                      <a:pPr marL="0" marR="0" lvl="0" indent="0" algn="ctr" defTabSz="584200" rtl="0" eaLnBrk="1" fontAlgn="auto" latinLnBrk="0" hangingPunct="1">
                        <a:lnSpc>
                          <a:spcPct val="115000"/>
                        </a:lnSpc>
                        <a:spcBef>
                          <a:spcPts val="800"/>
                        </a:spcBef>
                        <a:spcAft>
                          <a:spcPts val="0"/>
                        </a:spcAft>
                        <a:buClrTx/>
                        <a:buSzTx/>
                        <a:buFontTx/>
                        <a:buNone/>
                        <a:tabLst/>
                        <a:defRPr/>
                      </a:pPr>
                      <a:r>
                        <a:rPr lang="en-CA" sz="3200" dirty="0">
                          <a:latin typeface="Aptos"/>
                          <a:ea typeface="Aptos"/>
                          <a:cs typeface="Aptos"/>
                          <a:sym typeface="Aptos"/>
                        </a:rPr>
                        <a:t>Oui / </a:t>
                      </a:r>
                      <a:r>
                        <a:rPr lang="en-CA" sz="3200" dirty="0">
                          <a:solidFill>
                            <a:srgbClr val="0070C0"/>
                          </a:solidFill>
                          <a:latin typeface="Aptos"/>
                          <a:ea typeface="Aptos"/>
                          <a:cs typeface="Aptos"/>
                          <a:sym typeface="Aptos"/>
                        </a:rPr>
                        <a:t>Yes</a:t>
                      </a:r>
                    </a:p>
                  </a:txBody>
                  <a:tcPr marL="0" marR="0" marT="0" marB="0" anchor="ctr" horzOverflow="overflow">
                    <a:lnL w="12700">
                      <a:solidFill>
                        <a:srgbClr val="47D459"/>
                      </a:solidFill>
                    </a:lnL>
                    <a:lnR w="12700">
                      <a:solidFill>
                        <a:srgbClr val="47D459"/>
                      </a:solidFill>
                    </a:lnR>
                    <a:lnT w="12700">
                      <a:solidFill>
                        <a:srgbClr val="47D459"/>
                      </a:solidFill>
                    </a:lnT>
                    <a:lnB w="12700">
                      <a:solidFill>
                        <a:srgbClr val="47D459"/>
                      </a:solidFill>
                    </a:lnB>
                    <a:solidFill>
                      <a:srgbClr val="C1F0C7"/>
                    </a:solidFill>
                  </a:tcPr>
                </a:tc>
                <a:tc>
                  <a:txBody>
                    <a:bodyPr/>
                    <a:lstStyle/>
                    <a:p>
                      <a:pPr marL="0" marR="0" lvl="0" indent="0" algn="ctr" defTabSz="584200" rtl="0" eaLnBrk="1" fontAlgn="auto" latinLnBrk="0" hangingPunct="1">
                        <a:lnSpc>
                          <a:spcPct val="115000"/>
                        </a:lnSpc>
                        <a:spcBef>
                          <a:spcPts val="800"/>
                        </a:spcBef>
                        <a:spcAft>
                          <a:spcPts val="0"/>
                        </a:spcAft>
                        <a:buClrTx/>
                        <a:buSzTx/>
                        <a:buFontTx/>
                        <a:buNone/>
                        <a:tabLst/>
                        <a:defRPr/>
                      </a:pPr>
                      <a:r>
                        <a:rPr lang="en-CA" sz="3200" dirty="0">
                          <a:latin typeface="Aptos"/>
                          <a:ea typeface="Aptos"/>
                          <a:cs typeface="Aptos"/>
                          <a:sym typeface="Aptos"/>
                        </a:rPr>
                        <a:t>Oui / </a:t>
                      </a:r>
                      <a:r>
                        <a:rPr lang="en-CA" sz="3200" dirty="0">
                          <a:solidFill>
                            <a:srgbClr val="0070C0"/>
                          </a:solidFill>
                          <a:latin typeface="Aptos"/>
                          <a:ea typeface="Aptos"/>
                          <a:cs typeface="Aptos"/>
                          <a:sym typeface="Aptos"/>
                        </a:rPr>
                        <a:t>Yes</a:t>
                      </a:r>
                    </a:p>
                  </a:txBody>
                  <a:tcPr marL="0" marR="0" marT="0" marB="0" anchor="ctr" horzOverflow="overflow">
                    <a:lnL w="12700">
                      <a:solidFill>
                        <a:srgbClr val="47D459"/>
                      </a:solidFill>
                    </a:lnL>
                    <a:lnR w="12700">
                      <a:miter lim="400000"/>
                    </a:lnR>
                    <a:lnT w="12700">
                      <a:solidFill>
                        <a:srgbClr val="47D459"/>
                      </a:solidFill>
                    </a:lnT>
                    <a:lnB w="12700">
                      <a:solidFill>
                        <a:srgbClr val="47D459"/>
                      </a:solidFill>
                    </a:lnB>
                    <a:solidFill>
                      <a:srgbClr val="C1F0C7"/>
                    </a:solidFill>
                  </a:tcPr>
                </a:tc>
                <a:extLst>
                  <a:ext uri="{0D108BD9-81ED-4DB2-BD59-A6C34878D82A}">
                    <a16:rowId xmlns:a16="http://schemas.microsoft.com/office/drawing/2014/main" val="10003"/>
                  </a:ext>
                </a:extLst>
              </a:tr>
              <a:tr h="1923774">
                <a:tc>
                  <a:txBody>
                    <a:bodyPr/>
                    <a:lstStyle/>
                    <a:p>
                      <a:pPr>
                        <a:lnSpc>
                          <a:spcPct val="115000"/>
                        </a:lnSpc>
                        <a:spcBef>
                          <a:spcPts val="800"/>
                        </a:spcBef>
                        <a:defRPr sz="4000" b="1">
                          <a:latin typeface="Aptos"/>
                          <a:ea typeface="Aptos"/>
                          <a:cs typeface="Aptos"/>
                          <a:sym typeface="Aptos"/>
                        </a:defRPr>
                      </a:pPr>
                      <a:r>
                        <a:rPr lang="en-CA" sz="3200" dirty="0"/>
                        <a:t>Loi sur les </a:t>
                      </a:r>
                      <a:r>
                        <a:rPr lang="en-CA" sz="3200" dirty="0" err="1"/>
                        <a:t>pêches</a:t>
                      </a:r>
                      <a:r>
                        <a:rPr lang="en-CA" sz="3200" dirty="0"/>
                        <a:t> (MPO) / </a:t>
                      </a:r>
                      <a:r>
                        <a:rPr sz="3200" dirty="0">
                          <a:solidFill>
                            <a:srgbClr val="0070C0"/>
                          </a:solidFill>
                        </a:rPr>
                        <a:t>Fisheries Act (DFO)</a:t>
                      </a:r>
                    </a:p>
                    <a:p>
                      <a:pPr>
                        <a:lnSpc>
                          <a:spcPct val="115000"/>
                        </a:lnSpc>
                        <a:spcBef>
                          <a:spcPts val="800"/>
                        </a:spcBef>
                        <a:defRPr sz="4000" b="1">
                          <a:latin typeface="Aptos"/>
                          <a:ea typeface="Aptos"/>
                          <a:cs typeface="Aptos"/>
                          <a:sym typeface="Aptos"/>
                        </a:defRPr>
                      </a:pPr>
                      <a:r>
                        <a:rPr lang="en-CA" sz="3200" dirty="0"/>
                        <a:t>Loi sur les </a:t>
                      </a:r>
                      <a:r>
                        <a:rPr lang="en-CA" sz="3200" dirty="0" err="1"/>
                        <a:t>espèces</a:t>
                      </a:r>
                      <a:r>
                        <a:rPr lang="en-CA" sz="3200" dirty="0"/>
                        <a:t> </a:t>
                      </a:r>
                      <a:r>
                        <a:rPr lang="en-CA" sz="3200" dirty="0" err="1"/>
                        <a:t>en</a:t>
                      </a:r>
                      <a:r>
                        <a:rPr lang="en-CA" sz="3200" dirty="0"/>
                        <a:t> peril (MPO) / </a:t>
                      </a:r>
                      <a:r>
                        <a:rPr sz="3200" dirty="0">
                          <a:solidFill>
                            <a:srgbClr val="0070C0"/>
                          </a:solidFill>
                        </a:rPr>
                        <a:t>Species at Risk Act (DFO)</a:t>
                      </a:r>
                    </a:p>
                  </a:txBody>
                  <a:tcPr marL="0" marR="0" marT="0" marB="0" anchor="ctr" horzOverflow="overflow">
                    <a:lnL w="12700">
                      <a:miter lim="400000"/>
                    </a:lnL>
                    <a:lnR w="12700">
                      <a:solidFill>
                        <a:srgbClr val="47D459"/>
                      </a:solidFill>
                    </a:lnR>
                    <a:lnT w="12700">
                      <a:solidFill>
                        <a:srgbClr val="47D459"/>
                      </a:solidFill>
                    </a:lnT>
                    <a:lnB w="12700">
                      <a:solidFill>
                        <a:srgbClr val="47D459"/>
                      </a:solidFill>
                    </a:lnB>
                  </a:tcPr>
                </a:tc>
                <a:tc>
                  <a:txBody>
                    <a:bodyPr/>
                    <a:lstStyle/>
                    <a:p>
                      <a:pPr marL="0" marR="0" lvl="0" indent="0" algn="ctr" defTabSz="584200" rtl="0" eaLnBrk="1" fontAlgn="auto" latinLnBrk="0" hangingPunct="1">
                        <a:lnSpc>
                          <a:spcPct val="115000"/>
                        </a:lnSpc>
                        <a:spcBef>
                          <a:spcPts val="800"/>
                        </a:spcBef>
                        <a:spcAft>
                          <a:spcPts val="0"/>
                        </a:spcAft>
                        <a:buClrTx/>
                        <a:buSzTx/>
                        <a:buFontTx/>
                        <a:buNone/>
                        <a:tabLst/>
                        <a:defRPr/>
                      </a:pPr>
                      <a:r>
                        <a:rPr lang="en-CA" sz="3200" dirty="0">
                          <a:latin typeface="Aptos"/>
                          <a:ea typeface="Aptos"/>
                          <a:cs typeface="Aptos"/>
                          <a:sym typeface="Aptos"/>
                        </a:rPr>
                        <a:t>Oui / </a:t>
                      </a:r>
                      <a:r>
                        <a:rPr lang="en-CA" sz="3200" dirty="0">
                          <a:solidFill>
                            <a:srgbClr val="0070C0"/>
                          </a:solidFill>
                          <a:latin typeface="Aptos"/>
                          <a:ea typeface="Aptos"/>
                          <a:cs typeface="Aptos"/>
                          <a:sym typeface="Aptos"/>
                        </a:rPr>
                        <a:t>Yes</a:t>
                      </a:r>
                    </a:p>
                  </a:txBody>
                  <a:tcPr marL="0" marR="0" marT="0" marB="0" anchor="ctr" horzOverflow="overflow">
                    <a:lnL w="12700">
                      <a:solidFill>
                        <a:srgbClr val="47D459"/>
                      </a:solidFill>
                    </a:lnL>
                    <a:lnR w="12700">
                      <a:solidFill>
                        <a:srgbClr val="47D459"/>
                      </a:solidFill>
                    </a:lnR>
                    <a:lnT w="12700">
                      <a:solidFill>
                        <a:srgbClr val="47D459"/>
                      </a:solidFill>
                    </a:lnT>
                    <a:lnB w="12700">
                      <a:solidFill>
                        <a:srgbClr val="47D459"/>
                      </a:solidFill>
                    </a:lnB>
                  </a:tcPr>
                </a:tc>
                <a:tc>
                  <a:txBody>
                    <a:bodyPr/>
                    <a:lstStyle/>
                    <a:p>
                      <a:pPr marL="0" marR="0" lvl="0" indent="0" algn="ctr" defTabSz="584200" rtl="0" eaLnBrk="1" fontAlgn="auto" latinLnBrk="0" hangingPunct="1">
                        <a:lnSpc>
                          <a:spcPct val="115000"/>
                        </a:lnSpc>
                        <a:spcBef>
                          <a:spcPts val="800"/>
                        </a:spcBef>
                        <a:spcAft>
                          <a:spcPts val="0"/>
                        </a:spcAft>
                        <a:buClrTx/>
                        <a:buSzTx/>
                        <a:buFontTx/>
                        <a:buNone/>
                        <a:tabLst/>
                        <a:defRPr/>
                      </a:pPr>
                      <a:r>
                        <a:rPr lang="en-CA" sz="3200" dirty="0">
                          <a:latin typeface="Aptos"/>
                          <a:ea typeface="Aptos"/>
                          <a:cs typeface="Aptos"/>
                          <a:sym typeface="Aptos"/>
                        </a:rPr>
                        <a:t>Oui / </a:t>
                      </a:r>
                      <a:r>
                        <a:rPr lang="en-CA" sz="3200" dirty="0">
                          <a:solidFill>
                            <a:srgbClr val="0070C0"/>
                          </a:solidFill>
                          <a:latin typeface="Aptos"/>
                          <a:ea typeface="Aptos"/>
                          <a:cs typeface="Aptos"/>
                          <a:sym typeface="Aptos"/>
                        </a:rPr>
                        <a:t>Yes</a:t>
                      </a:r>
                    </a:p>
                  </a:txBody>
                  <a:tcPr marL="0" marR="0" marT="0" marB="0" anchor="ctr" horzOverflow="overflow">
                    <a:lnL w="12700">
                      <a:solidFill>
                        <a:srgbClr val="47D459"/>
                      </a:solidFill>
                    </a:lnL>
                    <a:lnR w="12700">
                      <a:solidFill>
                        <a:srgbClr val="47D459"/>
                      </a:solidFill>
                    </a:lnR>
                    <a:lnT w="12700">
                      <a:solidFill>
                        <a:srgbClr val="47D459"/>
                      </a:solidFill>
                    </a:lnT>
                    <a:lnB w="12700">
                      <a:solidFill>
                        <a:srgbClr val="47D459"/>
                      </a:solidFill>
                    </a:lnB>
                  </a:tcPr>
                </a:tc>
                <a:tc>
                  <a:txBody>
                    <a:bodyPr/>
                    <a:lstStyle/>
                    <a:p>
                      <a:pPr marL="0" marR="0" lvl="0" indent="0" algn="ctr" defTabSz="584200" rtl="0" eaLnBrk="1" fontAlgn="auto" latinLnBrk="0" hangingPunct="1">
                        <a:lnSpc>
                          <a:spcPct val="115000"/>
                        </a:lnSpc>
                        <a:spcBef>
                          <a:spcPts val="800"/>
                        </a:spcBef>
                        <a:spcAft>
                          <a:spcPts val="0"/>
                        </a:spcAft>
                        <a:buClrTx/>
                        <a:buSzTx/>
                        <a:buFontTx/>
                        <a:buNone/>
                        <a:tabLst/>
                        <a:defRPr/>
                      </a:pPr>
                      <a:r>
                        <a:rPr lang="en-CA" sz="3200" dirty="0">
                          <a:latin typeface="Aptos"/>
                          <a:ea typeface="Aptos"/>
                          <a:cs typeface="Aptos"/>
                          <a:sym typeface="Aptos"/>
                        </a:rPr>
                        <a:t>Oui / </a:t>
                      </a:r>
                      <a:r>
                        <a:rPr lang="en-CA" sz="3200" dirty="0">
                          <a:solidFill>
                            <a:srgbClr val="0070C0"/>
                          </a:solidFill>
                          <a:latin typeface="Aptos"/>
                          <a:ea typeface="Aptos"/>
                          <a:cs typeface="Aptos"/>
                          <a:sym typeface="Aptos"/>
                        </a:rPr>
                        <a:t>Yes</a:t>
                      </a:r>
                    </a:p>
                  </a:txBody>
                  <a:tcPr marL="0" marR="0" marT="0" marB="0" anchor="ctr" horzOverflow="overflow">
                    <a:lnL w="12700">
                      <a:solidFill>
                        <a:srgbClr val="47D459"/>
                      </a:solidFill>
                    </a:lnL>
                    <a:lnR w="12700">
                      <a:miter lim="400000"/>
                    </a:lnR>
                    <a:lnT w="12700">
                      <a:solidFill>
                        <a:srgbClr val="47D459"/>
                      </a:solidFill>
                    </a:lnT>
                    <a:lnB w="12700">
                      <a:solidFill>
                        <a:srgbClr val="47D459"/>
                      </a:solidFill>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404BC18-38B2-BF46-E386-E6AF00ECA8FD}"/>
              </a:ext>
            </a:extLst>
          </p:cNvPr>
          <p:cNvSpPr txBox="1"/>
          <p:nvPr/>
        </p:nvSpPr>
        <p:spPr>
          <a:xfrm>
            <a:off x="1004047" y="10111934"/>
            <a:ext cx="23217393" cy="33619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sz="3600" b="0" i="0" u="none" strike="noStrike" cap="none" spc="0" normalizeH="0" baseline="0" dirty="0">
                <a:ln>
                  <a:noFill/>
                </a:ln>
                <a:solidFill>
                  <a:srgbClr val="000000"/>
                </a:solidFill>
                <a:effectLst/>
                <a:highlight>
                  <a:srgbClr val="FFFF00"/>
                </a:highlight>
                <a:uFillTx/>
                <a:latin typeface="+mn-lt"/>
                <a:ea typeface="+mn-ea"/>
                <a:cs typeface="+mn-cs"/>
                <a:sym typeface="Helvetica Neue"/>
              </a:rPr>
              <a:t>*** </a:t>
            </a:r>
            <a:r>
              <a:rPr kumimoji="0" lang="en-US" sz="3600" b="1" i="0" u="sng" strike="noStrike" cap="none" spc="0" normalizeH="0" baseline="0" dirty="0">
                <a:ln>
                  <a:noFill/>
                </a:ln>
                <a:solidFill>
                  <a:srgbClr val="000000"/>
                </a:solidFill>
                <a:effectLst/>
                <a:highlight>
                  <a:srgbClr val="FFFF00"/>
                </a:highlight>
                <a:uFillTx/>
                <a:latin typeface="+mn-lt"/>
                <a:ea typeface="+mn-ea"/>
                <a:cs typeface="+mn-cs"/>
                <a:sym typeface="Helvetica Neue"/>
              </a:rPr>
              <a:t>Important</a:t>
            </a:r>
            <a:r>
              <a:rPr lang="en-US" sz="3600" dirty="0"/>
              <a:t>: Pour tout type de </a:t>
            </a:r>
            <a:r>
              <a:rPr lang="en-US" sz="3600" b="1" dirty="0"/>
              <a:t>coupe (</a:t>
            </a:r>
            <a:r>
              <a:rPr lang="en-US" sz="3600" b="1" dirty="0" err="1"/>
              <a:t>manuelle</a:t>
            </a:r>
            <a:r>
              <a:rPr lang="en-US" sz="3600" b="1" dirty="0"/>
              <a:t> </a:t>
            </a:r>
            <a:r>
              <a:rPr lang="en-US" sz="3600" b="1" dirty="0" err="1"/>
              <a:t>ou</a:t>
            </a:r>
            <a:r>
              <a:rPr lang="en-US" sz="3600" b="1" dirty="0"/>
              <a:t> </a:t>
            </a:r>
            <a:r>
              <a:rPr lang="en-US" sz="3600" b="1" dirty="0" err="1"/>
              <a:t>mécanique</a:t>
            </a:r>
            <a:r>
              <a:rPr lang="en-US" sz="3600" b="1" dirty="0"/>
              <a:t>)</a:t>
            </a:r>
            <a:r>
              <a:rPr lang="en-US" sz="3600" dirty="0"/>
              <a:t>, quelle </a:t>
            </a:r>
            <a:r>
              <a:rPr lang="en-US" sz="3600" dirty="0" err="1"/>
              <a:t>qu'en</a:t>
            </a:r>
            <a:r>
              <a:rPr lang="en-US" sz="3600" dirty="0"/>
              <a:t> </a:t>
            </a:r>
            <a:r>
              <a:rPr lang="en-US" sz="3600" dirty="0" err="1"/>
              <a:t>soit</a:t>
            </a:r>
            <a:r>
              <a:rPr lang="en-US" sz="3600" dirty="0"/>
              <a:t> la taille, les </a:t>
            </a:r>
            <a:r>
              <a:rPr lang="en-US" sz="3600" b="1" dirty="0" err="1"/>
              <a:t>autorisations</a:t>
            </a:r>
            <a:r>
              <a:rPr lang="en-US" sz="3600" b="1" dirty="0"/>
              <a:t> </a:t>
            </a:r>
            <a:r>
              <a:rPr lang="en-US" sz="3600" b="1" dirty="0" err="1"/>
              <a:t>provinciales</a:t>
            </a:r>
            <a:r>
              <a:rPr lang="en-US" sz="3600" b="1" dirty="0"/>
              <a:t> </a:t>
            </a:r>
            <a:r>
              <a:rPr lang="en-US" sz="3600" b="1" dirty="0" err="1"/>
              <a:t>sont</a:t>
            </a:r>
            <a:r>
              <a:rPr lang="en-US" sz="3600" b="1" dirty="0"/>
              <a:t> </a:t>
            </a:r>
            <a:r>
              <a:rPr lang="en-US" sz="3600" b="1" i="1" u="sng" dirty="0" err="1"/>
              <a:t>obligatoires</a:t>
            </a:r>
            <a:r>
              <a:rPr lang="en-US" sz="3600" dirty="0"/>
              <a:t> et peu </a:t>
            </a:r>
            <a:r>
              <a:rPr lang="en-US" sz="3600" dirty="0" err="1"/>
              <a:t>susceptibles</a:t>
            </a:r>
            <a:r>
              <a:rPr lang="en-US" sz="3600" dirty="0"/>
              <a:t> d'être </a:t>
            </a:r>
            <a:r>
              <a:rPr lang="en-US" sz="3600" dirty="0" err="1"/>
              <a:t>accordées</a:t>
            </a:r>
            <a:r>
              <a:rPr lang="en-US" sz="3600" dirty="0"/>
              <a:t> / </a:t>
            </a:r>
          </a:p>
          <a:p>
            <a:r>
              <a:rPr lang="en-US" sz="3600" dirty="0">
                <a:highlight>
                  <a:srgbClr val="FFFF00"/>
                </a:highlight>
              </a:rPr>
              <a:t>*** </a:t>
            </a:r>
            <a:r>
              <a:rPr lang="en-US" sz="3600" b="1" u="sng" dirty="0">
                <a:highlight>
                  <a:srgbClr val="FFFF00"/>
                </a:highlight>
              </a:rPr>
              <a:t>Important</a:t>
            </a:r>
            <a:r>
              <a:rPr lang="en-US" sz="3600" dirty="0"/>
              <a:t>: </a:t>
            </a:r>
            <a:r>
              <a:rPr lang="en-US" sz="3600" dirty="0">
                <a:solidFill>
                  <a:srgbClr val="0070C0"/>
                </a:solidFill>
              </a:rPr>
              <a:t>For </a:t>
            </a:r>
            <a:r>
              <a:rPr kumimoji="0" lang="en-US" sz="3600" b="0" i="0" u="none" strike="noStrike" cap="none" spc="0" normalizeH="0" baseline="0" dirty="0">
                <a:ln>
                  <a:noFill/>
                </a:ln>
                <a:solidFill>
                  <a:srgbClr val="0070C0"/>
                </a:solidFill>
                <a:effectLst/>
                <a:uFillTx/>
                <a:latin typeface="+mn-lt"/>
                <a:ea typeface="+mn-ea"/>
                <a:cs typeface="+mn-cs"/>
                <a:sym typeface="Helvetica Neue"/>
              </a:rPr>
              <a:t>any type of </a:t>
            </a:r>
            <a:r>
              <a:rPr kumimoji="0" lang="en-US" sz="3600" b="1" i="0" u="none" strike="noStrike" cap="none" spc="0" normalizeH="0" baseline="0" dirty="0">
                <a:ln>
                  <a:noFill/>
                </a:ln>
                <a:solidFill>
                  <a:srgbClr val="0070C0"/>
                </a:solidFill>
                <a:effectLst/>
                <a:uFillTx/>
                <a:latin typeface="+mn-lt"/>
                <a:ea typeface="+mn-ea"/>
                <a:cs typeface="+mn-cs"/>
                <a:sym typeface="Helvetica Neue"/>
              </a:rPr>
              <a:t>cutting (manual or mechanical)</a:t>
            </a:r>
            <a:r>
              <a:rPr kumimoji="0" lang="en-US" sz="3600" b="0" i="0" u="none" strike="noStrike" cap="none" spc="0" normalizeH="0" baseline="0" dirty="0">
                <a:ln>
                  <a:noFill/>
                </a:ln>
                <a:solidFill>
                  <a:srgbClr val="0070C0"/>
                </a:solidFill>
                <a:effectLst/>
                <a:uFillTx/>
                <a:latin typeface="+mn-lt"/>
                <a:ea typeface="+mn-ea"/>
                <a:cs typeface="+mn-cs"/>
                <a:sym typeface="Helvetica Neue"/>
              </a:rPr>
              <a:t>, no matter the size, </a:t>
            </a:r>
            <a:r>
              <a:rPr kumimoji="0" lang="en-US" sz="3600" b="1" i="0" u="none" strike="noStrike" cap="none" spc="0" normalizeH="0" baseline="0" dirty="0">
                <a:ln>
                  <a:noFill/>
                </a:ln>
                <a:solidFill>
                  <a:srgbClr val="0070C0"/>
                </a:solidFill>
                <a:effectLst/>
                <a:uFillTx/>
                <a:latin typeface="+mn-lt"/>
                <a:ea typeface="+mn-ea"/>
                <a:cs typeface="+mn-cs"/>
                <a:sym typeface="Helvetica Neue"/>
              </a:rPr>
              <a:t>provincial authorizations are </a:t>
            </a:r>
            <a:r>
              <a:rPr kumimoji="0" lang="en-US" sz="3600" b="1" i="1" u="sng" strike="noStrike" cap="none" spc="0" normalizeH="0" baseline="0" dirty="0">
                <a:ln>
                  <a:noFill/>
                </a:ln>
                <a:solidFill>
                  <a:srgbClr val="0070C0"/>
                </a:solidFill>
                <a:effectLst/>
                <a:uFillTx/>
                <a:latin typeface="+mn-lt"/>
                <a:ea typeface="+mn-ea"/>
                <a:cs typeface="+mn-cs"/>
                <a:sym typeface="Helvetica Neue"/>
              </a:rPr>
              <a:t>obligatory</a:t>
            </a:r>
            <a:r>
              <a:rPr kumimoji="0" lang="en-US" sz="3600" b="1" i="0" u="none" strike="noStrike" cap="none" spc="0" normalizeH="0" baseline="0" dirty="0">
                <a:ln>
                  <a:noFill/>
                </a:ln>
                <a:solidFill>
                  <a:srgbClr val="0070C0"/>
                </a:solidFill>
                <a:effectLst/>
                <a:uFillTx/>
                <a:latin typeface="+mn-lt"/>
                <a:ea typeface="+mn-ea"/>
                <a:cs typeface="+mn-cs"/>
                <a:sym typeface="Helvetica Neue"/>
              </a:rPr>
              <a:t> </a:t>
            </a:r>
            <a:r>
              <a:rPr kumimoji="0" lang="en-US" sz="3600" b="0" i="0" u="none" strike="noStrike" cap="none" spc="0" normalizeH="0" baseline="0" dirty="0">
                <a:ln>
                  <a:noFill/>
                </a:ln>
                <a:solidFill>
                  <a:srgbClr val="0070C0"/>
                </a:solidFill>
                <a:effectLst/>
                <a:uFillTx/>
                <a:latin typeface="+mn-lt"/>
                <a:ea typeface="+mn-ea"/>
                <a:cs typeface="+mn-cs"/>
                <a:sym typeface="Helvetica Neue"/>
              </a:rPr>
              <a:t>and unlikely to be given</a:t>
            </a:r>
          </a:p>
        </p:txBody>
      </p:sp>
    </p:spTree>
    <p:extLst>
      <p:ext uri="{BB962C8B-B14F-4D97-AF65-F5344CB8AC3E}">
        <p14:creationId xmlns:p14="http://schemas.microsoft.com/office/powerpoint/2010/main" val="13991616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It’s for everyone…"/>
          <p:cNvSpPr txBox="1">
            <a:spLocks noGrp="1"/>
          </p:cNvSpPr>
          <p:nvPr>
            <p:ph type="body" sz="half" idx="1"/>
          </p:nvPr>
        </p:nvSpPr>
        <p:spPr>
          <a:xfrm>
            <a:off x="1206499" y="2527299"/>
            <a:ext cx="10798984" cy="10404931"/>
          </a:xfrm>
          <a:prstGeom prst="rect">
            <a:avLst/>
          </a:prstGeom>
        </p:spPr>
        <p:txBody>
          <a:bodyPr>
            <a:normAutofit fontScale="92500" lnSpcReduction="10000"/>
          </a:bodyPr>
          <a:lstStyle/>
          <a:p>
            <a:pPr marL="540199" indent="-540199" defTabSz="2340804">
              <a:spcBef>
                <a:spcPts val="2000"/>
              </a:spcBef>
              <a:defRPr sz="4608"/>
            </a:pPr>
            <a:r>
              <a:rPr lang="en-CA" dirty="0"/>
              <a:t>Il </a:t>
            </a:r>
            <a:r>
              <a:rPr lang="en-CA" dirty="0" err="1"/>
              <a:t>s'adresse</a:t>
            </a:r>
            <a:r>
              <a:rPr lang="en-CA" dirty="0"/>
              <a:t> à </a:t>
            </a:r>
            <a:r>
              <a:rPr lang="en-CA" dirty="0" err="1"/>
              <a:t>tous</a:t>
            </a:r>
            <a:r>
              <a:rPr lang="en-CA" dirty="0"/>
              <a:t> et </a:t>
            </a:r>
            <a:r>
              <a:rPr lang="en-CA" dirty="0" err="1"/>
              <a:t>toutes</a:t>
            </a:r>
            <a:r>
              <a:rPr lang="en-CA" dirty="0"/>
              <a:t> </a:t>
            </a:r>
            <a:r>
              <a:rPr lang="en-CA" dirty="0">
                <a:solidFill>
                  <a:srgbClr val="0070C0"/>
                </a:solidFill>
              </a:rPr>
              <a:t>/ It’s for everyone</a:t>
            </a:r>
          </a:p>
          <a:p>
            <a:pPr marL="540199" indent="-540199" defTabSz="2340804">
              <a:spcBef>
                <a:spcPts val="2000"/>
              </a:spcBef>
              <a:defRPr sz="4608"/>
            </a:pPr>
            <a:r>
              <a:rPr lang="en-CA" dirty="0"/>
              <a:t>Il </a:t>
            </a:r>
            <a:r>
              <a:rPr lang="en-CA" dirty="0" err="1"/>
              <a:t>concerne</a:t>
            </a:r>
            <a:r>
              <a:rPr lang="en-CA" dirty="0"/>
              <a:t> </a:t>
            </a:r>
            <a:r>
              <a:rPr lang="en-CA" dirty="0" err="1"/>
              <a:t>l'avenir</a:t>
            </a:r>
            <a:r>
              <a:rPr lang="en-CA" dirty="0"/>
              <a:t> du lac / </a:t>
            </a:r>
            <a:r>
              <a:rPr lang="en-CA" dirty="0">
                <a:solidFill>
                  <a:srgbClr val="0070C0"/>
                </a:solidFill>
              </a:rPr>
              <a:t>It’s about the future of the lake</a:t>
            </a:r>
          </a:p>
          <a:p>
            <a:pPr marL="540199" indent="-540199" defTabSz="2340804">
              <a:spcBef>
                <a:spcPts val="2000"/>
              </a:spcBef>
              <a:defRPr sz="4608"/>
            </a:pPr>
            <a:r>
              <a:rPr lang="en-CA" dirty="0" err="1"/>
              <a:t>Malheureusement</a:t>
            </a:r>
            <a:r>
              <a:rPr lang="en-CA" dirty="0"/>
              <a:t>, il </a:t>
            </a:r>
            <a:r>
              <a:rPr lang="en-CA" dirty="0" err="1"/>
              <a:t>n'y</a:t>
            </a:r>
            <a:r>
              <a:rPr lang="en-CA" dirty="0"/>
              <a:t> a pas de solution miracle / </a:t>
            </a:r>
            <a:r>
              <a:rPr lang="en-CA" dirty="0">
                <a:solidFill>
                  <a:srgbClr val="0070C0"/>
                </a:solidFill>
              </a:rPr>
              <a:t>Sadly, there is no silver bullet</a:t>
            </a:r>
          </a:p>
          <a:p>
            <a:pPr marL="540199" indent="-540199" defTabSz="2340804">
              <a:spcBef>
                <a:spcPts val="2000"/>
              </a:spcBef>
              <a:defRPr sz="4608"/>
            </a:pPr>
            <a:r>
              <a:rPr lang="en-CA" dirty="0"/>
              <a:t>Il </a:t>
            </a:r>
            <a:r>
              <a:rPr lang="en-CA" dirty="0" err="1"/>
              <a:t>est</a:t>
            </a:r>
            <a:r>
              <a:rPr lang="en-CA" dirty="0"/>
              <a:t> </a:t>
            </a:r>
            <a:r>
              <a:rPr lang="en-CA" dirty="0" err="1"/>
              <a:t>nécessaire</a:t>
            </a:r>
            <a:r>
              <a:rPr lang="en-CA" dirty="0"/>
              <a:t> </a:t>
            </a:r>
            <a:r>
              <a:rPr lang="en-CA" dirty="0" err="1"/>
              <a:t>d'informer</a:t>
            </a:r>
            <a:r>
              <a:rPr lang="en-CA" dirty="0"/>
              <a:t> et de </a:t>
            </a:r>
            <a:r>
              <a:rPr lang="en-CA" dirty="0" err="1"/>
              <a:t>promouvoir</a:t>
            </a:r>
            <a:r>
              <a:rPr lang="en-CA" dirty="0"/>
              <a:t> les </a:t>
            </a:r>
            <a:r>
              <a:rPr lang="en-CA" dirty="0" err="1"/>
              <a:t>lignes</a:t>
            </a:r>
            <a:r>
              <a:rPr lang="en-CA" dirty="0"/>
              <a:t> directrices dans </a:t>
            </a:r>
            <a:r>
              <a:rPr lang="en-CA" dirty="0" err="1"/>
              <a:t>notre</a:t>
            </a:r>
            <a:r>
              <a:rPr lang="en-CA" dirty="0"/>
              <a:t> </a:t>
            </a:r>
            <a:r>
              <a:rPr lang="en-CA" dirty="0" err="1"/>
              <a:t>communauté</a:t>
            </a:r>
            <a:r>
              <a:rPr lang="en-CA" dirty="0"/>
              <a:t> </a:t>
            </a:r>
            <a:r>
              <a:rPr lang="en-CA" dirty="0">
                <a:solidFill>
                  <a:srgbClr val="0070C0"/>
                </a:solidFill>
              </a:rPr>
              <a:t>/ Information about and promotion of the Guidelines is needed across the community</a:t>
            </a:r>
          </a:p>
          <a:p>
            <a:pPr marL="540199" indent="-540199" defTabSz="2340804">
              <a:spcBef>
                <a:spcPts val="2000"/>
              </a:spcBef>
              <a:defRPr sz="4608"/>
            </a:pPr>
            <a:r>
              <a:rPr lang="en-CA" dirty="0"/>
              <a:t>Une </a:t>
            </a:r>
            <a:r>
              <a:rPr lang="en-CA" dirty="0" err="1"/>
              <a:t>campagne</a:t>
            </a:r>
            <a:r>
              <a:rPr lang="en-CA" dirty="0"/>
              <a:t> de </a:t>
            </a:r>
            <a:r>
              <a:rPr lang="en-CA" dirty="0" err="1"/>
              <a:t>porte</a:t>
            </a:r>
            <a:r>
              <a:rPr lang="en-CA" dirty="0"/>
              <a:t>-à-</a:t>
            </a:r>
            <a:r>
              <a:rPr lang="en-CA" dirty="0" err="1"/>
              <a:t>porte</a:t>
            </a:r>
            <a:r>
              <a:rPr lang="en-CA" dirty="0"/>
              <a:t> </a:t>
            </a:r>
            <a:r>
              <a:rPr lang="en-CA" dirty="0" err="1"/>
              <a:t>est</a:t>
            </a:r>
            <a:r>
              <a:rPr lang="en-CA" dirty="0"/>
              <a:t> </a:t>
            </a:r>
            <a:r>
              <a:rPr lang="en-CA" dirty="0" err="1"/>
              <a:t>prévue</a:t>
            </a:r>
            <a:r>
              <a:rPr lang="en-CA" dirty="0"/>
              <a:t> les 19 et 20 Juillet / </a:t>
            </a:r>
            <a:r>
              <a:rPr lang="en-CA" dirty="0">
                <a:solidFill>
                  <a:srgbClr val="0070C0"/>
                </a:solidFill>
              </a:rPr>
              <a:t>Door-to-door canvass planned for July 19 &amp; 20</a:t>
            </a:r>
          </a:p>
          <a:p>
            <a:pPr marL="540199" indent="-540199" defTabSz="2340804">
              <a:spcBef>
                <a:spcPts val="2000"/>
              </a:spcBef>
              <a:defRPr sz="4608"/>
            </a:pPr>
            <a:r>
              <a:rPr lang="en-CA" dirty="0" err="1"/>
              <a:t>Voulez-vous</a:t>
            </a:r>
            <a:r>
              <a:rPr lang="en-CA" dirty="0"/>
              <a:t> </a:t>
            </a:r>
            <a:r>
              <a:rPr lang="en-CA" dirty="0" err="1"/>
              <a:t>vous</a:t>
            </a:r>
            <a:r>
              <a:rPr lang="en-CA" dirty="0"/>
              <a:t> </a:t>
            </a:r>
            <a:r>
              <a:rPr lang="en-CA" dirty="0" err="1"/>
              <a:t>joindre</a:t>
            </a:r>
            <a:r>
              <a:rPr lang="en-CA" dirty="0"/>
              <a:t> à nous ? </a:t>
            </a:r>
            <a:r>
              <a:rPr lang="en-CA" dirty="0" err="1"/>
              <a:t>Inscrivez-vous</a:t>
            </a:r>
            <a:r>
              <a:rPr lang="en-CA" dirty="0"/>
              <a:t> ! / </a:t>
            </a:r>
            <a:r>
              <a:rPr lang="en-CA" dirty="0">
                <a:solidFill>
                  <a:srgbClr val="0070C0"/>
                </a:solidFill>
              </a:rPr>
              <a:t>Would you like to join us? Please sign up!</a:t>
            </a:r>
          </a:p>
        </p:txBody>
      </p:sp>
      <p:sp>
        <p:nvSpPr>
          <p:cNvPr id="200" name="Milfoil Action Plan"/>
          <p:cNvSpPr txBox="1">
            <a:spLocks noGrp="1"/>
          </p:cNvSpPr>
          <p:nvPr>
            <p:ph type="title"/>
          </p:nvPr>
        </p:nvSpPr>
        <p:spPr>
          <a:xfrm>
            <a:off x="1169306" y="547005"/>
            <a:ext cx="22441807" cy="1980294"/>
          </a:xfrm>
          <a:prstGeom prst="rect">
            <a:avLst/>
          </a:prstGeom>
        </p:spPr>
        <p:txBody>
          <a:bodyPr>
            <a:normAutofit/>
          </a:bodyPr>
          <a:lstStyle/>
          <a:p>
            <a:r>
              <a:rPr lang="en-CA" sz="7000" dirty="0"/>
              <a:t>Plan </a:t>
            </a:r>
            <a:r>
              <a:rPr lang="en-CA" sz="7000" dirty="0" err="1"/>
              <a:t>d’action</a:t>
            </a:r>
            <a:r>
              <a:rPr lang="en-CA" sz="7000" dirty="0"/>
              <a:t> </a:t>
            </a:r>
            <a:r>
              <a:rPr lang="en-CA" sz="7000" dirty="0" err="1"/>
              <a:t>contre</a:t>
            </a:r>
            <a:r>
              <a:rPr lang="en-CA" sz="7000" dirty="0"/>
              <a:t> le </a:t>
            </a:r>
            <a:r>
              <a:rPr lang="en-CA" sz="7000" dirty="0" err="1"/>
              <a:t>myriophylle</a:t>
            </a:r>
            <a:r>
              <a:rPr lang="en-CA" sz="7000" dirty="0"/>
              <a:t> / </a:t>
            </a:r>
            <a:r>
              <a:rPr sz="7000" dirty="0">
                <a:solidFill>
                  <a:srgbClr val="0070C0"/>
                </a:solidFill>
              </a:rPr>
              <a:t>Milfoil Action Plan</a:t>
            </a:r>
          </a:p>
        </p:txBody>
      </p:sp>
      <p:pic>
        <p:nvPicPr>
          <p:cNvPr id="201" name="pasted-movie.png" descr="pasted-movie.png"/>
          <p:cNvPicPr>
            <a:picLocks noChangeAspect="1"/>
          </p:cNvPicPr>
          <p:nvPr/>
        </p:nvPicPr>
        <p:blipFill>
          <a:blip r:embed="rId3"/>
          <a:stretch>
            <a:fillRect/>
          </a:stretch>
        </p:blipFill>
        <p:spPr>
          <a:xfrm>
            <a:off x="12378518" y="3265714"/>
            <a:ext cx="11617281" cy="792298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68EE39-CBE5-B783-36C3-202FE47C4544}"/>
              </a:ext>
            </a:extLst>
          </p:cNvPr>
          <p:cNvPicPr>
            <a:picLocks noChangeAspect="1"/>
          </p:cNvPicPr>
          <p:nvPr/>
        </p:nvPicPr>
        <p:blipFill>
          <a:blip r:embed="rId3"/>
          <a:stretch>
            <a:fillRect/>
          </a:stretch>
        </p:blipFill>
        <p:spPr>
          <a:xfrm>
            <a:off x="4574070" y="606406"/>
            <a:ext cx="15235860" cy="1177316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urvey bullets"/>
          <p:cNvSpPr txBox="1">
            <a:spLocks noGrp="1"/>
          </p:cNvSpPr>
          <p:nvPr>
            <p:ph type="body" sz="half" idx="1"/>
          </p:nvPr>
        </p:nvSpPr>
        <p:spPr>
          <a:xfrm>
            <a:off x="1206500" y="2832285"/>
            <a:ext cx="10314940" cy="10337318"/>
          </a:xfrm>
          <a:prstGeom prst="rect">
            <a:avLst/>
          </a:prstGeom>
        </p:spPr>
        <p:txBody>
          <a:bodyPr>
            <a:normAutofit lnSpcReduction="10000"/>
          </a:bodyPr>
          <a:lstStyle/>
          <a:p>
            <a:r>
              <a:rPr lang="fr-CA" i="1" dirty="0"/>
              <a:t>Sondage du Comité d’action pour contrer le myriophylle</a:t>
            </a:r>
            <a:br>
              <a:rPr lang="fr-CA" dirty="0"/>
            </a:br>
            <a:r>
              <a:rPr lang="fr-CA" i="1" dirty="0"/>
              <a:t> dans les lacs Notre-Dame et Usher de l’Été 2025 / </a:t>
            </a:r>
            <a:r>
              <a:rPr lang="en-CA" i="1" dirty="0">
                <a:solidFill>
                  <a:srgbClr val="0070C0"/>
                </a:solidFill>
              </a:rPr>
              <a:t>Lac Notre-Dame and Usher Lake Association Summer 2025 Milfoil Action Plan Survey</a:t>
            </a:r>
            <a:endParaRPr lang="en-CA" dirty="0">
              <a:solidFill>
                <a:srgbClr val="0070C0"/>
              </a:solidFill>
            </a:endParaRPr>
          </a:p>
          <a:p>
            <a:r>
              <a:rPr lang="en-CA" dirty="0"/>
              <a:t>111 invitations par courriel </a:t>
            </a:r>
            <a:r>
              <a:rPr lang="en-CA" dirty="0" err="1"/>
              <a:t>envoyées</a:t>
            </a:r>
            <a:r>
              <a:rPr lang="en-CA" dirty="0"/>
              <a:t> </a:t>
            </a:r>
            <a:r>
              <a:rPr lang="en-CA" dirty="0" err="1"/>
              <a:t>dès</a:t>
            </a:r>
            <a:r>
              <a:rPr lang="en-CA" dirty="0"/>
              <a:t> le 18 </a:t>
            </a:r>
            <a:r>
              <a:rPr lang="en-CA" dirty="0" err="1"/>
              <a:t>juin</a:t>
            </a:r>
            <a:r>
              <a:rPr lang="en-CA" dirty="0"/>
              <a:t> 2025 /</a:t>
            </a:r>
            <a:r>
              <a:rPr lang="en-CA" dirty="0">
                <a:solidFill>
                  <a:srgbClr val="0070C0"/>
                </a:solidFill>
              </a:rPr>
              <a:t> 111 email invitations sent starting on June 18, 2025</a:t>
            </a:r>
          </a:p>
          <a:p>
            <a:r>
              <a:rPr lang="en-CA" dirty="0"/>
              <a:t>57 participants = 51% de </a:t>
            </a:r>
            <a:r>
              <a:rPr lang="en-CA" dirty="0" err="1"/>
              <a:t>taux</a:t>
            </a:r>
            <a:r>
              <a:rPr lang="en-CA" dirty="0"/>
              <a:t> de participation / </a:t>
            </a:r>
            <a:r>
              <a:rPr lang="en-CA" dirty="0">
                <a:solidFill>
                  <a:srgbClr val="0070C0"/>
                </a:solidFill>
              </a:rPr>
              <a:t>57 participants = 51% participation rate</a:t>
            </a:r>
          </a:p>
          <a:p>
            <a:endParaRPr dirty="0"/>
          </a:p>
        </p:txBody>
      </p:sp>
      <p:pic>
        <p:nvPicPr>
          <p:cNvPr id="208" name="Bowl of pappardelle pasta with parsley butter, roasted hazelnuts, and shaved parmesan cheese" descr="Bowl of pappardelle pasta with parsley butter, roasted hazelnuts, and shaved parmesan cheese"/>
          <p:cNvPicPr>
            <a:picLocks noGrp="1" noChangeAspect="1"/>
          </p:cNvPicPr>
          <p:nvPr>
            <p:ph type="pic" idx="22"/>
          </p:nvPr>
        </p:nvPicPr>
        <p:blipFill>
          <a:blip r:embed="rId3"/>
          <a:srcRect l="23687" r="22557"/>
          <a:stretch>
            <a:fillRect/>
          </a:stretch>
        </p:blipFill>
        <p:spPr>
          <a:xfrm>
            <a:off x="13229989" y="2114735"/>
            <a:ext cx="9878885" cy="10337318"/>
          </a:xfrm>
          <a:prstGeom prst="rect">
            <a:avLst/>
          </a:prstGeom>
        </p:spPr>
      </p:pic>
      <p:sp>
        <p:nvSpPr>
          <p:cNvPr id="209" name="What do residents think?"/>
          <p:cNvSpPr txBox="1">
            <a:spLocks noGrp="1"/>
          </p:cNvSpPr>
          <p:nvPr>
            <p:ph type="title"/>
          </p:nvPr>
        </p:nvSpPr>
        <p:spPr>
          <a:xfrm>
            <a:off x="1206500" y="546397"/>
            <a:ext cx="21130986" cy="1435100"/>
          </a:xfrm>
          <a:prstGeom prst="rect">
            <a:avLst/>
          </a:prstGeom>
        </p:spPr>
        <p:txBody>
          <a:bodyPr>
            <a:normAutofit fontScale="90000"/>
          </a:bodyPr>
          <a:lstStyle>
            <a:lvl1pPr defTabSz="1901904">
              <a:defRPr sz="6629" spc="-132"/>
            </a:lvl1pPr>
          </a:lstStyle>
          <a:p>
            <a:r>
              <a:rPr lang="en-CA" dirty="0" err="1"/>
              <a:t>Qu’en</a:t>
            </a:r>
            <a:r>
              <a:rPr lang="en-CA" dirty="0"/>
              <a:t> </a:t>
            </a:r>
            <a:r>
              <a:rPr lang="en-CA" dirty="0" err="1"/>
              <a:t>penses</a:t>
            </a:r>
            <a:r>
              <a:rPr lang="en-CA" dirty="0"/>
              <a:t> les </a:t>
            </a:r>
            <a:r>
              <a:rPr lang="en-CA" dirty="0" err="1"/>
              <a:t>résidents</a:t>
            </a:r>
            <a:r>
              <a:rPr lang="en-CA" dirty="0"/>
              <a:t> et </a:t>
            </a:r>
            <a:r>
              <a:rPr lang="en-CA" dirty="0" err="1"/>
              <a:t>résidentes</a:t>
            </a:r>
            <a:r>
              <a:rPr lang="en-CA" dirty="0"/>
              <a:t>? / </a:t>
            </a:r>
            <a:br>
              <a:rPr lang="en-CA" dirty="0"/>
            </a:br>
            <a:r>
              <a:rPr dirty="0">
                <a:solidFill>
                  <a:srgbClr val="0070C0"/>
                </a:solidFill>
              </a:rPr>
              <a:t>What do residents think?</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2823</TotalTime>
  <Words>2396</Words>
  <Application>Microsoft Macintosh PowerPoint</Application>
  <PresentationFormat>Custom</PresentationFormat>
  <Paragraphs>223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Helvetica Neue</vt:lpstr>
      <vt:lpstr>Helvetica Neue Medium</vt:lpstr>
      <vt:lpstr>Times New Roman</vt:lpstr>
      <vt:lpstr>21_BasicWhite</vt:lpstr>
      <vt:lpstr>Plan d’action contrer le myriophylle / Milfoil Action Plan 2025 Produit avec le soutien du fonds vert de la Pêche / produced with support from the La Peche Green Fund</vt:lpstr>
      <vt:lpstr>PowerPoint Presentation</vt:lpstr>
      <vt:lpstr>Méthodes de lutte / Control Methods (Gouverment du Québec, 2023)</vt:lpstr>
      <vt:lpstr>PowerPoint Presentation</vt:lpstr>
      <vt:lpstr>Réglementation et authorizations / Regulations and authorizations</vt:lpstr>
      <vt:lpstr>PowerPoint Presentation</vt:lpstr>
      <vt:lpstr>Plan d’action contre le myriophylle / Milfoil Action Plan</vt:lpstr>
      <vt:lpstr>PowerPoint Presentation</vt:lpstr>
      <vt:lpstr>Qu’en penses les résidents et résidentes? /  What do residents think?</vt:lpstr>
      <vt:lpstr>L'année dernière, la situation du myriophylle sur les rives était pire ou à peu près la même par rapport aux années précédentes /  Last year’s shoreline milfoil was worse or about the same compared to previous years</vt:lpstr>
      <vt:lpstr>La plupart des riverains et riveraines sont très inquiets / Most lake residents are very concerned</vt:lpstr>
      <vt:lpstr>Les loisirs et l'impact sur l'environnement sont en tête de liste des préoccupations /  Recreation and environmental impacts top the list of concerns</vt:lpstr>
      <vt:lpstr>La plupart des personnes interrogées s'accordent à dire que la carte des lignes directrices est exacte /  Most agree the guidelines map is accurate</vt:lpstr>
      <vt:lpstr>Les lignes directrices sont une bonne idée que la grande majorité d'entre elles prévoient de suivre /  Guidelines are a good idea the vast majority plan to follow</vt:lpstr>
      <vt:lpstr>Mais, moins convaincus que les autres suivront les lignes directrices /  But, not as certain others will follow the guidelines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William Hébert</cp:lastModifiedBy>
  <cp:revision>24</cp:revision>
  <cp:lastPrinted>2025-07-05T18:28:37Z</cp:lastPrinted>
  <dcterms:modified xsi:type="dcterms:W3CDTF">2025-07-05T18:35:30Z</dcterms:modified>
</cp:coreProperties>
</file>